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1"/>
  </p:notesMasterIdLst>
  <p:handoutMasterIdLst>
    <p:handoutMasterId r:id="rId22"/>
  </p:handoutMasterIdLst>
  <p:sldIdLst>
    <p:sldId id="256" r:id="rId2"/>
    <p:sldId id="338" r:id="rId3"/>
    <p:sldId id="386" r:id="rId4"/>
    <p:sldId id="381" r:id="rId5"/>
    <p:sldId id="388" r:id="rId6"/>
    <p:sldId id="387" r:id="rId7"/>
    <p:sldId id="396" r:id="rId8"/>
    <p:sldId id="383" r:id="rId9"/>
    <p:sldId id="382" r:id="rId10"/>
    <p:sldId id="370" r:id="rId11"/>
    <p:sldId id="389" r:id="rId12"/>
    <p:sldId id="390" r:id="rId13"/>
    <p:sldId id="398" r:id="rId14"/>
    <p:sldId id="400" r:id="rId15"/>
    <p:sldId id="399" r:id="rId16"/>
    <p:sldId id="391" r:id="rId17"/>
    <p:sldId id="393" r:id="rId18"/>
    <p:sldId id="395" r:id="rId19"/>
    <p:sldId id="336" r:id="rId20"/>
  </p:sldIdLst>
  <p:sldSz cx="9144000" cy="6858000" type="screen4x3"/>
  <p:notesSz cx="6797675" cy="99266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yu Geunhyeok" initials="RG"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FF00"/>
    <a:srgbClr val="CCECFF"/>
    <a:srgbClr val="CCFF99"/>
    <a:srgbClr val="9900CC"/>
    <a:srgbClr val="355A73"/>
    <a:srgbClr val="4D94B7"/>
    <a:srgbClr val="FFFF00"/>
    <a:srgbClr val="FF0066"/>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보통 스타일 2 - 강조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보통 스타일 2 - 강조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보통 스타일 2 - 강조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보통 스타일 2 - 강조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B4B98B0-60AC-42C2-AFA5-B58CD77FA1E5}" styleName="밝은 스타일 1 - 강조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885" autoAdjust="0"/>
    <p:restoredTop sz="88825" autoAdjust="0"/>
  </p:normalViewPr>
  <p:slideViewPr>
    <p:cSldViewPr>
      <p:cViewPr varScale="1">
        <p:scale>
          <a:sx n="103" d="100"/>
          <a:sy n="103" d="100"/>
        </p:scale>
        <p:origin x="816" y="96"/>
      </p:cViewPr>
      <p:guideLst>
        <p:guide orient="horz" pos="216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323EF299-B297-4B57-AC71-039F0F4C97CB}" type="datetimeFigureOut">
              <a:rPr lang="ko-KR" altLang="en-US" smtClean="0"/>
              <a:t>2018-09-05</a:t>
            </a:fld>
            <a:endParaRPr lang="ko-KR" altLang="en-US"/>
          </a:p>
        </p:txBody>
      </p:sp>
      <p:sp>
        <p:nvSpPr>
          <p:cNvPr id="4" name="바닥글 개체 틀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F39136E3-DBCF-40F5-9854-E51AF1597BF9}" type="slidenum">
              <a:rPr lang="ko-KR" altLang="en-US" smtClean="0"/>
              <a:t>‹#›</a:t>
            </a:fld>
            <a:endParaRPr lang="ko-KR" altLang="en-US"/>
          </a:p>
        </p:txBody>
      </p:sp>
    </p:spTree>
    <p:extLst>
      <p:ext uri="{BB962C8B-B14F-4D97-AF65-F5344CB8AC3E}">
        <p14:creationId xmlns:p14="http://schemas.microsoft.com/office/powerpoint/2010/main" val="35987821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96BC80FC-0FD7-4F5F-8C17-3C1747B11DAA}" type="datetimeFigureOut">
              <a:rPr lang="ko-KR" altLang="en-US" smtClean="0"/>
              <a:t>2018-09-05</a:t>
            </a:fld>
            <a:endParaRPr lang="ko-KR" altLang="en-US"/>
          </a:p>
        </p:txBody>
      </p:sp>
      <p:sp>
        <p:nvSpPr>
          <p:cNvPr id="4" name="슬라이드 이미지 개체 틀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402CC035-04F4-4293-9C37-FE3DBA96F2C7}" type="slidenum">
              <a:rPr lang="ko-KR" altLang="en-US" smtClean="0"/>
              <a:t>‹#›</a:t>
            </a:fld>
            <a:endParaRPr lang="ko-KR" altLang="en-US"/>
          </a:p>
        </p:txBody>
      </p:sp>
    </p:spTree>
    <p:extLst>
      <p:ext uri="{BB962C8B-B14F-4D97-AF65-F5344CB8AC3E}">
        <p14:creationId xmlns:p14="http://schemas.microsoft.com/office/powerpoint/2010/main" val="4227556953"/>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fontAlgn="base" latinLnBrk="1"/>
            <a:endParaRPr lang="ko-KR" altLang="en-US" dirty="0"/>
          </a:p>
        </p:txBody>
      </p:sp>
      <p:sp>
        <p:nvSpPr>
          <p:cNvPr id="4" name="슬라이드 번호 개체 틀 3"/>
          <p:cNvSpPr>
            <a:spLocks noGrp="1"/>
          </p:cNvSpPr>
          <p:nvPr>
            <p:ph type="sldNum" sz="quarter" idx="10"/>
          </p:nvPr>
        </p:nvSpPr>
        <p:spPr/>
        <p:txBody>
          <a:bodyPr/>
          <a:lstStyle/>
          <a:p>
            <a:fld id="{402CC035-04F4-4293-9C37-FE3DBA96F2C7}" type="slidenum">
              <a:rPr lang="ko-KR" altLang="en-US" smtClean="0"/>
              <a:t>1</a:t>
            </a:fld>
            <a:endParaRPr lang="ko-KR" altLang="en-US"/>
          </a:p>
        </p:txBody>
      </p:sp>
    </p:spTree>
    <p:extLst>
      <p:ext uri="{BB962C8B-B14F-4D97-AF65-F5344CB8AC3E}">
        <p14:creationId xmlns:p14="http://schemas.microsoft.com/office/powerpoint/2010/main" val="21092502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285750" indent="-285750">
              <a:buFont typeface="Arial" pitchFamily="34" charset="0"/>
              <a:buChar char="•"/>
            </a:pPr>
            <a:r>
              <a:rPr lang="ko-KR" altLang="en-US" sz="1200" dirty="0"/>
              <a:t>각 주</a:t>
            </a:r>
            <a:r>
              <a:rPr lang="en-US" altLang="ko-KR" sz="1200" dirty="0"/>
              <a:t>/</a:t>
            </a:r>
            <a:r>
              <a:rPr lang="ko-KR" altLang="en-US" sz="1200" dirty="0"/>
              <a:t>야간</a:t>
            </a:r>
            <a:r>
              <a:rPr lang="en-US" altLang="ko-KR" sz="1200" dirty="0"/>
              <a:t>, </a:t>
            </a:r>
            <a:r>
              <a:rPr lang="ko-KR" altLang="en-US" sz="1200" dirty="0"/>
              <a:t>여명</a:t>
            </a:r>
            <a:r>
              <a:rPr lang="en-US" altLang="ko-KR" sz="1200" dirty="0"/>
              <a:t>/</a:t>
            </a:r>
            <a:r>
              <a:rPr lang="ko-KR" altLang="en-US" sz="1200" dirty="0"/>
              <a:t>황혼기 때 채널특성을 고려</a:t>
            </a:r>
            <a:r>
              <a:rPr lang="en-US" altLang="ko-KR" sz="1200" dirty="0"/>
              <a:t>,</a:t>
            </a:r>
          </a:p>
          <a:p>
            <a:r>
              <a:rPr lang="ko-KR" altLang="en-US" sz="1200" dirty="0"/>
              <a:t>     </a:t>
            </a:r>
            <a:r>
              <a:rPr lang="ko-KR" altLang="en-US" sz="1200" dirty="0" err="1"/>
              <a:t>경계값</a:t>
            </a:r>
            <a:r>
              <a:rPr lang="ko-KR" altLang="en-US" sz="1200" dirty="0"/>
              <a:t> 검사 조합을 통해 구름탐지 </a:t>
            </a:r>
            <a:r>
              <a:rPr lang="en-US" altLang="ko-KR" sz="1200" dirty="0"/>
              <a:t>(CLD)</a:t>
            </a:r>
            <a:r>
              <a:rPr lang="ko-KR" altLang="en-US" sz="1200" dirty="0"/>
              <a:t> 수행</a:t>
            </a:r>
            <a:endParaRPr lang="en-US" altLang="ko-KR" sz="1200" dirty="0"/>
          </a:p>
          <a:p>
            <a:endParaRPr lang="en-US" altLang="ko-KR" sz="1200" dirty="0"/>
          </a:p>
          <a:p>
            <a:r>
              <a:rPr lang="ko-KR" altLang="en-US" sz="1200" dirty="0" err="1"/>
              <a:t>화소</a:t>
            </a:r>
            <a:r>
              <a:rPr lang="ko-KR" altLang="en-US" sz="1200" dirty="0"/>
              <a:t> 구름탐지 유무에 따라 </a:t>
            </a:r>
            <a:r>
              <a:rPr lang="en-US" altLang="ko-KR" sz="1200" dirty="0"/>
              <a:t>13</a:t>
            </a:r>
            <a:r>
              <a:rPr lang="ko-KR" altLang="en-US" sz="1200" dirty="0"/>
              <a:t>종</a:t>
            </a:r>
            <a:r>
              <a:rPr lang="ko-KR" altLang="en-US" sz="1200" baseline="0" dirty="0"/>
              <a:t> 산출물에 영향이 끼침</a:t>
            </a:r>
            <a:r>
              <a:rPr lang="ko-KR" altLang="en-US" sz="1200" dirty="0"/>
              <a:t> </a:t>
            </a:r>
            <a:endParaRPr lang="ko-KR" altLang="en-US" sz="1400" dirty="0"/>
          </a:p>
        </p:txBody>
      </p:sp>
      <p:sp>
        <p:nvSpPr>
          <p:cNvPr id="4" name="슬라이드 번호 개체 틀 3"/>
          <p:cNvSpPr>
            <a:spLocks noGrp="1"/>
          </p:cNvSpPr>
          <p:nvPr>
            <p:ph type="sldNum" sz="quarter" idx="10"/>
          </p:nvPr>
        </p:nvSpPr>
        <p:spPr/>
        <p:txBody>
          <a:bodyPr/>
          <a:lstStyle/>
          <a:p>
            <a:fld id="{402CC035-04F4-4293-9C37-FE3DBA96F2C7}" type="slidenum">
              <a:rPr lang="ko-KR" altLang="en-US" smtClean="0"/>
              <a:t>10</a:t>
            </a:fld>
            <a:endParaRPr lang="ko-KR" altLang="en-US"/>
          </a:p>
        </p:txBody>
      </p:sp>
    </p:spTree>
    <p:extLst>
      <p:ext uri="{BB962C8B-B14F-4D97-AF65-F5344CB8AC3E}">
        <p14:creationId xmlns:p14="http://schemas.microsoft.com/office/powerpoint/2010/main" val="18834966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7575" y="744538"/>
            <a:ext cx="4962525" cy="3722687"/>
          </a:xfrm>
        </p:spPr>
      </p:sp>
      <p:sp>
        <p:nvSpPr>
          <p:cNvPr id="3" name="슬라이드 노트 개체 틀 2"/>
          <p:cNvSpPr>
            <a:spLocks noGrp="1"/>
          </p:cNvSpPr>
          <p:nvPr>
            <p:ph type="body" idx="1"/>
          </p:nvPr>
        </p:nvSpPr>
        <p:spPr/>
        <p:txBody>
          <a:bodyPr/>
          <a:lstStyle/>
          <a:p>
            <a:pPr marL="342900" indent="-342900">
              <a:buFont typeface="Arial" pitchFamily="34" charset="0"/>
              <a:buNone/>
            </a:pPr>
            <a:endParaRPr lang="ko-KR" altLang="en-US" sz="1400" dirty="0"/>
          </a:p>
        </p:txBody>
      </p:sp>
      <p:sp>
        <p:nvSpPr>
          <p:cNvPr id="4" name="슬라이드 번호 개체 틀 3"/>
          <p:cNvSpPr>
            <a:spLocks noGrp="1"/>
          </p:cNvSpPr>
          <p:nvPr>
            <p:ph type="sldNum" sz="quarter" idx="10"/>
          </p:nvPr>
        </p:nvSpPr>
        <p:spPr/>
        <p:txBody>
          <a:bodyPr/>
          <a:lstStyle/>
          <a:p>
            <a:fld id="{402CC035-04F4-4293-9C37-FE3DBA96F2C7}" type="slidenum">
              <a:rPr lang="ko-KR" altLang="en-US" smtClean="0"/>
              <a:pPr/>
              <a:t>11</a:t>
            </a:fld>
            <a:endParaRPr lang="ko-KR" altLang="en-US"/>
          </a:p>
        </p:txBody>
      </p:sp>
    </p:spTree>
    <p:extLst>
      <p:ext uri="{BB962C8B-B14F-4D97-AF65-F5344CB8AC3E}">
        <p14:creationId xmlns:p14="http://schemas.microsoft.com/office/powerpoint/2010/main" val="13937328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7575" y="744538"/>
            <a:ext cx="4962525" cy="3722687"/>
          </a:xfrm>
        </p:spPr>
      </p:sp>
      <p:sp>
        <p:nvSpPr>
          <p:cNvPr id="3" name="슬라이드 노트 개체 틀 2"/>
          <p:cNvSpPr>
            <a:spLocks noGrp="1"/>
          </p:cNvSpPr>
          <p:nvPr>
            <p:ph type="body" idx="1"/>
          </p:nvPr>
        </p:nvSpPr>
        <p:spPr/>
        <p:txBody>
          <a:bodyPr/>
          <a:lstStyle/>
          <a:p>
            <a:pPr marL="342900" indent="-342900">
              <a:buFont typeface="Arial" pitchFamily="34" charset="0"/>
              <a:buNone/>
            </a:pPr>
            <a:endParaRPr lang="ko-KR" altLang="en-US" sz="1400" dirty="0"/>
          </a:p>
        </p:txBody>
      </p:sp>
      <p:sp>
        <p:nvSpPr>
          <p:cNvPr id="4" name="슬라이드 번호 개체 틀 3"/>
          <p:cNvSpPr>
            <a:spLocks noGrp="1"/>
          </p:cNvSpPr>
          <p:nvPr>
            <p:ph type="sldNum" sz="quarter" idx="10"/>
          </p:nvPr>
        </p:nvSpPr>
        <p:spPr/>
        <p:txBody>
          <a:bodyPr/>
          <a:lstStyle/>
          <a:p>
            <a:fld id="{402CC035-04F4-4293-9C37-FE3DBA96F2C7}" type="slidenum">
              <a:rPr lang="ko-KR" altLang="en-US" smtClean="0"/>
              <a:pPr/>
              <a:t>12</a:t>
            </a:fld>
            <a:endParaRPr lang="ko-KR" altLang="en-US"/>
          </a:p>
        </p:txBody>
      </p:sp>
    </p:spTree>
    <p:extLst>
      <p:ext uri="{BB962C8B-B14F-4D97-AF65-F5344CB8AC3E}">
        <p14:creationId xmlns:p14="http://schemas.microsoft.com/office/powerpoint/2010/main" val="8256037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7575" y="744538"/>
            <a:ext cx="4962525" cy="3722687"/>
          </a:xfrm>
        </p:spPr>
      </p:sp>
      <p:sp>
        <p:nvSpPr>
          <p:cNvPr id="3" name="슬라이드 노트 개체 틀 2"/>
          <p:cNvSpPr>
            <a:spLocks noGrp="1"/>
          </p:cNvSpPr>
          <p:nvPr>
            <p:ph type="body" idx="1"/>
          </p:nvPr>
        </p:nvSpPr>
        <p:spPr/>
        <p:txBody>
          <a:bodyPr/>
          <a:lstStyle/>
          <a:p>
            <a:pPr marL="342900" indent="-342900">
              <a:buFont typeface="Arial" pitchFamily="34" charset="0"/>
              <a:buNone/>
            </a:pPr>
            <a:endParaRPr lang="ko-KR" altLang="en-US" sz="1400" dirty="0"/>
          </a:p>
        </p:txBody>
      </p:sp>
      <p:sp>
        <p:nvSpPr>
          <p:cNvPr id="4" name="슬라이드 번호 개체 틀 3"/>
          <p:cNvSpPr>
            <a:spLocks noGrp="1"/>
          </p:cNvSpPr>
          <p:nvPr>
            <p:ph type="sldNum" sz="quarter" idx="10"/>
          </p:nvPr>
        </p:nvSpPr>
        <p:spPr/>
        <p:txBody>
          <a:bodyPr/>
          <a:lstStyle/>
          <a:p>
            <a:fld id="{402CC035-04F4-4293-9C37-FE3DBA96F2C7}" type="slidenum">
              <a:rPr lang="ko-KR" altLang="en-US" smtClean="0"/>
              <a:pPr/>
              <a:t>13</a:t>
            </a:fld>
            <a:endParaRPr lang="ko-KR" altLang="en-US"/>
          </a:p>
        </p:txBody>
      </p:sp>
    </p:spTree>
    <p:extLst>
      <p:ext uri="{BB962C8B-B14F-4D97-AF65-F5344CB8AC3E}">
        <p14:creationId xmlns:p14="http://schemas.microsoft.com/office/powerpoint/2010/main" val="36739097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7575" y="744538"/>
            <a:ext cx="4962525" cy="3722687"/>
          </a:xfrm>
        </p:spPr>
      </p:sp>
      <p:sp>
        <p:nvSpPr>
          <p:cNvPr id="3" name="슬라이드 노트 개체 틀 2"/>
          <p:cNvSpPr>
            <a:spLocks noGrp="1"/>
          </p:cNvSpPr>
          <p:nvPr>
            <p:ph type="body" idx="1"/>
          </p:nvPr>
        </p:nvSpPr>
        <p:spPr/>
        <p:txBody>
          <a:bodyPr/>
          <a:lstStyle/>
          <a:p>
            <a:pPr marL="342900" indent="-342900">
              <a:buFont typeface="Arial" pitchFamily="34" charset="0"/>
              <a:buNone/>
            </a:pPr>
            <a:endParaRPr lang="ko-KR" altLang="en-US" sz="1400" dirty="0"/>
          </a:p>
        </p:txBody>
      </p:sp>
      <p:sp>
        <p:nvSpPr>
          <p:cNvPr id="4" name="슬라이드 번호 개체 틀 3"/>
          <p:cNvSpPr>
            <a:spLocks noGrp="1"/>
          </p:cNvSpPr>
          <p:nvPr>
            <p:ph type="sldNum" sz="quarter" idx="10"/>
          </p:nvPr>
        </p:nvSpPr>
        <p:spPr/>
        <p:txBody>
          <a:bodyPr/>
          <a:lstStyle/>
          <a:p>
            <a:fld id="{402CC035-04F4-4293-9C37-FE3DBA96F2C7}" type="slidenum">
              <a:rPr lang="ko-KR" altLang="en-US" smtClean="0"/>
              <a:pPr/>
              <a:t>14</a:t>
            </a:fld>
            <a:endParaRPr lang="ko-KR" altLang="en-US"/>
          </a:p>
        </p:txBody>
      </p:sp>
    </p:spTree>
    <p:extLst>
      <p:ext uri="{BB962C8B-B14F-4D97-AF65-F5344CB8AC3E}">
        <p14:creationId xmlns:p14="http://schemas.microsoft.com/office/powerpoint/2010/main" val="21700698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7575" y="744538"/>
            <a:ext cx="4962525" cy="3722687"/>
          </a:xfrm>
        </p:spPr>
      </p:sp>
      <p:sp>
        <p:nvSpPr>
          <p:cNvPr id="3" name="슬라이드 노트 개체 틀 2"/>
          <p:cNvSpPr>
            <a:spLocks noGrp="1"/>
          </p:cNvSpPr>
          <p:nvPr>
            <p:ph type="body" idx="1"/>
          </p:nvPr>
        </p:nvSpPr>
        <p:spPr/>
        <p:txBody>
          <a:bodyPr/>
          <a:lstStyle/>
          <a:p>
            <a:pPr marL="342900" indent="-342900">
              <a:buFont typeface="Arial" pitchFamily="34" charset="0"/>
              <a:buNone/>
            </a:pPr>
            <a:endParaRPr lang="ko-KR" altLang="en-US" sz="1400" dirty="0"/>
          </a:p>
        </p:txBody>
      </p:sp>
      <p:sp>
        <p:nvSpPr>
          <p:cNvPr id="4" name="슬라이드 번호 개체 틀 3"/>
          <p:cNvSpPr>
            <a:spLocks noGrp="1"/>
          </p:cNvSpPr>
          <p:nvPr>
            <p:ph type="sldNum" sz="quarter" idx="10"/>
          </p:nvPr>
        </p:nvSpPr>
        <p:spPr/>
        <p:txBody>
          <a:bodyPr/>
          <a:lstStyle/>
          <a:p>
            <a:fld id="{402CC035-04F4-4293-9C37-FE3DBA96F2C7}" type="slidenum">
              <a:rPr lang="ko-KR" altLang="en-US" smtClean="0"/>
              <a:pPr/>
              <a:t>15</a:t>
            </a:fld>
            <a:endParaRPr lang="ko-KR" altLang="en-US"/>
          </a:p>
        </p:txBody>
      </p:sp>
    </p:spTree>
    <p:extLst>
      <p:ext uri="{BB962C8B-B14F-4D97-AF65-F5344CB8AC3E}">
        <p14:creationId xmlns:p14="http://schemas.microsoft.com/office/powerpoint/2010/main" val="25441293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7575" y="744538"/>
            <a:ext cx="4962525" cy="3722687"/>
          </a:xfrm>
        </p:spPr>
      </p:sp>
      <p:sp>
        <p:nvSpPr>
          <p:cNvPr id="3" name="슬라이드 노트 개체 틀 2"/>
          <p:cNvSpPr>
            <a:spLocks noGrp="1"/>
          </p:cNvSpPr>
          <p:nvPr>
            <p:ph type="body" idx="1"/>
          </p:nvPr>
        </p:nvSpPr>
        <p:spPr/>
        <p:txBody>
          <a:bodyPr/>
          <a:lstStyle/>
          <a:p>
            <a:pPr marL="342900" indent="-342900">
              <a:buFont typeface="Arial" pitchFamily="34" charset="0"/>
              <a:buNone/>
            </a:pPr>
            <a:endParaRPr lang="ko-KR" altLang="en-US" sz="1400" dirty="0"/>
          </a:p>
        </p:txBody>
      </p:sp>
      <p:sp>
        <p:nvSpPr>
          <p:cNvPr id="4" name="슬라이드 번호 개체 틀 3"/>
          <p:cNvSpPr>
            <a:spLocks noGrp="1"/>
          </p:cNvSpPr>
          <p:nvPr>
            <p:ph type="sldNum" sz="quarter" idx="10"/>
          </p:nvPr>
        </p:nvSpPr>
        <p:spPr/>
        <p:txBody>
          <a:bodyPr/>
          <a:lstStyle/>
          <a:p>
            <a:fld id="{402CC035-04F4-4293-9C37-FE3DBA96F2C7}" type="slidenum">
              <a:rPr lang="ko-KR" altLang="en-US" smtClean="0"/>
              <a:pPr/>
              <a:t>16</a:t>
            </a:fld>
            <a:endParaRPr lang="ko-KR" altLang="en-US"/>
          </a:p>
        </p:txBody>
      </p:sp>
    </p:spTree>
    <p:extLst>
      <p:ext uri="{BB962C8B-B14F-4D97-AF65-F5344CB8AC3E}">
        <p14:creationId xmlns:p14="http://schemas.microsoft.com/office/powerpoint/2010/main" val="41146585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7575" y="744538"/>
            <a:ext cx="4962525" cy="3722687"/>
          </a:xfrm>
        </p:spPr>
      </p:sp>
      <p:sp>
        <p:nvSpPr>
          <p:cNvPr id="3" name="슬라이드 노트 개체 틀 2"/>
          <p:cNvSpPr>
            <a:spLocks noGrp="1"/>
          </p:cNvSpPr>
          <p:nvPr>
            <p:ph type="body" idx="1"/>
          </p:nvPr>
        </p:nvSpPr>
        <p:spPr/>
        <p:txBody>
          <a:bodyPr/>
          <a:lstStyle/>
          <a:p>
            <a:pPr marL="342900" indent="-342900">
              <a:buFont typeface="Arial" pitchFamily="34" charset="0"/>
              <a:buNone/>
            </a:pPr>
            <a:endParaRPr lang="ko-KR" altLang="en-US" sz="1400" dirty="0"/>
          </a:p>
        </p:txBody>
      </p:sp>
      <p:sp>
        <p:nvSpPr>
          <p:cNvPr id="4" name="슬라이드 번호 개체 틀 3"/>
          <p:cNvSpPr>
            <a:spLocks noGrp="1"/>
          </p:cNvSpPr>
          <p:nvPr>
            <p:ph type="sldNum" sz="quarter" idx="10"/>
          </p:nvPr>
        </p:nvSpPr>
        <p:spPr/>
        <p:txBody>
          <a:bodyPr/>
          <a:lstStyle/>
          <a:p>
            <a:fld id="{402CC035-04F4-4293-9C37-FE3DBA96F2C7}" type="slidenum">
              <a:rPr lang="ko-KR" altLang="en-US" smtClean="0"/>
              <a:pPr/>
              <a:t>17</a:t>
            </a:fld>
            <a:endParaRPr lang="ko-KR" altLang="en-US"/>
          </a:p>
        </p:txBody>
      </p:sp>
    </p:spTree>
    <p:extLst>
      <p:ext uri="{BB962C8B-B14F-4D97-AF65-F5344CB8AC3E}">
        <p14:creationId xmlns:p14="http://schemas.microsoft.com/office/powerpoint/2010/main" val="26897615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285750" indent="-285750">
              <a:buFont typeface="Arial" pitchFamily="34" charset="0"/>
              <a:buChar char="•"/>
            </a:pPr>
            <a:r>
              <a:rPr lang="ko-KR" altLang="en-US" sz="1400" dirty="0" smtClean="0"/>
              <a:t>인간수준의 결과</a:t>
            </a:r>
            <a:endParaRPr lang="ko-KR" altLang="en-US" sz="1400" dirty="0"/>
          </a:p>
        </p:txBody>
      </p:sp>
      <p:sp>
        <p:nvSpPr>
          <p:cNvPr id="4" name="슬라이드 번호 개체 틀 3"/>
          <p:cNvSpPr>
            <a:spLocks noGrp="1"/>
          </p:cNvSpPr>
          <p:nvPr>
            <p:ph type="sldNum" sz="quarter" idx="10"/>
          </p:nvPr>
        </p:nvSpPr>
        <p:spPr/>
        <p:txBody>
          <a:bodyPr/>
          <a:lstStyle/>
          <a:p>
            <a:fld id="{402CC035-04F4-4293-9C37-FE3DBA96F2C7}" type="slidenum">
              <a:rPr lang="ko-KR" altLang="en-US" smtClean="0"/>
              <a:t>18</a:t>
            </a:fld>
            <a:endParaRPr lang="ko-KR" altLang="en-US"/>
          </a:p>
        </p:txBody>
      </p:sp>
    </p:spTree>
    <p:extLst>
      <p:ext uri="{BB962C8B-B14F-4D97-AF65-F5344CB8AC3E}">
        <p14:creationId xmlns:p14="http://schemas.microsoft.com/office/powerpoint/2010/main" val="25951202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fontAlgn="base" latinLnBrk="1"/>
            <a:endParaRPr lang="ko-KR" altLang="en-US" dirty="0"/>
          </a:p>
        </p:txBody>
      </p:sp>
      <p:sp>
        <p:nvSpPr>
          <p:cNvPr id="4" name="슬라이드 번호 개체 틀 3"/>
          <p:cNvSpPr>
            <a:spLocks noGrp="1"/>
          </p:cNvSpPr>
          <p:nvPr>
            <p:ph type="sldNum" sz="quarter" idx="10"/>
          </p:nvPr>
        </p:nvSpPr>
        <p:spPr/>
        <p:txBody>
          <a:bodyPr/>
          <a:lstStyle/>
          <a:p>
            <a:fld id="{402CC035-04F4-4293-9C37-FE3DBA96F2C7}" type="slidenum">
              <a:rPr lang="ko-KR" altLang="en-US" smtClean="0"/>
              <a:t>19</a:t>
            </a:fld>
            <a:endParaRPr lang="ko-KR" altLang="en-US"/>
          </a:p>
        </p:txBody>
      </p:sp>
    </p:spTree>
    <p:extLst>
      <p:ext uri="{BB962C8B-B14F-4D97-AF65-F5344CB8AC3E}">
        <p14:creationId xmlns:p14="http://schemas.microsoft.com/office/powerpoint/2010/main" val="2109250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285750" indent="-285750">
              <a:buFont typeface="Arial" pitchFamily="34" charset="0"/>
              <a:buChar char="•"/>
            </a:pPr>
            <a:endParaRPr lang="ko-KR" altLang="en-US" sz="1400" dirty="0"/>
          </a:p>
        </p:txBody>
      </p:sp>
      <p:sp>
        <p:nvSpPr>
          <p:cNvPr id="4" name="슬라이드 번호 개체 틀 3"/>
          <p:cNvSpPr>
            <a:spLocks noGrp="1"/>
          </p:cNvSpPr>
          <p:nvPr>
            <p:ph type="sldNum" sz="quarter" idx="10"/>
          </p:nvPr>
        </p:nvSpPr>
        <p:spPr/>
        <p:txBody>
          <a:bodyPr/>
          <a:lstStyle/>
          <a:p>
            <a:fld id="{402CC035-04F4-4293-9C37-FE3DBA96F2C7}" type="slidenum">
              <a:rPr lang="ko-KR" altLang="en-US" smtClean="0"/>
              <a:t>2</a:t>
            </a:fld>
            <a:endParaRPr lang="ko-KR" altLang="en-US"/>
          </a:p>
        </p:txBody>
      </p:sp>
    </p:spTree>
    <p:extLst>
      <p:ext uri="{BB962C8B-B14F-4D97-AF65-F5344CB8AC3E}">
        <p14:creationId xmlns:p14="http://schemas.microsoft.com/office/powerpoint/2010/main" val="3149300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 typeface="Arial" pitchFamily="34" charset="0"/>
              <a:buNone/>
              <a:tabLst/>
              <a:defRPr/>
            </a:pPr>
            <a:r>
              <a:rPr lang="en-US" altLang="ko-KR" sz="1400" kern="0" dirty="0" smtClean="0">
                <a:solidFill>
                  <a:srgbClr val="000000"/>
                </a:solidFill>
                <a:latin typeface="Calibri" panose="020F0502020204030204" pitchFamily="34" charset="0"/>
                <a:cs typeface="Calibri" panose="020F0502020204030204" pitchFamily="34" charset="0"/>
              </a:rPr>
              <a:t>due to development of measuring technology</a:t>
            </a:r>
          </a:p>
        </p:txBody>
      </p:sp>
      <p:sp>
        <p:nvSpPr>
          <p:cNvPr id="4" name="슬라이드 번호 개체 틀 3"/>
          <p:cNvSpPr>
            <a:spLocks noGrp="1"/>
          </p:cNvSpPr>
          <p:nvPr>
            <p:ph type="sldNum" sz="quarter" idx="10"/>
          </p:nvPr>
        </p:nvSpPr>
        <p:spPr/>
        <p:txBody>
          <a:bodyPr/>
          <a:lstStyle/>
          <a:p>
            <a:fld id="{402CC035-04F4-4293-9C37-FE3DBA96F2C7}" type="slidenum">
              <a:rPr lang="ko-KR" altLang="en-US" smtClean="0"/>
              <a:t>3</a:t>
            </a:fld>
            <a:endParaRPr lang="ko-KR" altLang="en-US"/>
          </a:p>
        </p:txBody>
      </p:sp>
    </p:spTree>
    <p:extLst>
      <p:ext uri="{BB962C8B-B14F-4D97-AF65-F5344CB8AC3E}">
        <p14:creationId xmlns:p14="http://schemas.microsoft.com/office/powerpoint/2010/main" val="1627486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285750" indent="-285750">
              <a:buFont typeface="Arial" pitchFamily="34" charset="0"/>
              <a:buChar char="•"/>
            </a:pPr>
            <a:endParaRPr lang="ko-KR" altLang="en-US" sz="1400" dirty="0"/>
          </a:p>
        </p:txBody>
      </p:sp>
      <p:sp>
        <p:nvSpPr>
          <p:cNvPr id="4" name="슬라이드 번호 개체 틀 3"/>
          <p:cNvSpPr>
            <a:spLocks noGrp="1"/>
          </p:cNvSpPr>
          <p:nvPr>
            <p:ph type="sldNum" sz="quarter" idx="10"/>
          </p:nvPr>
        </p:nvSpPr>
        <p:spPr/>
        <p:txBody>
          <a:bodyPr/>
          <a:lstStyle/>
          <a:p>
            <a:fld id="{402CC035-04F4-4293-9C37-FE3DBA96F2C7}" type="slidenum">
              <a:rPr lang="ko-KR" altLang="en-US" smtClean="0"/>
              <a:t>4</a:t>
            </a:fld>
            <a:endParaRPr lang="ko-KR" altLang="en-US"/>
          </a:p>
        </p:txBody>
      </p:sp>
    </p:spTree>
    <p:extLst>
      <p:ext uri="{BB962C8B-B14F-4D97-AF65-F5344CB8AC3E}">
        <p14:creationId xmlns:p14="http://schemas.microsoft.com/office/powerpoint/2010/main" val="37608971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285750" indent="-285750">
              <a:buFont typeface="Arial" pitchFamily="34" charset="0"/>
              <a:buChar char="•"/>
            </a:pPr>
            <a:endParaRPr lang="ko-KR" altLang="en-US" sz="1400" dirty="0"/>
          </a:p>
        </p:txBody>
      </p:sp>
      <p:sp>
        <p:nvSpPr>
          <p:cNvPr id="4" name="슬라이드 번호 개체 틀 3"/>
          <p:cNvSpPr>
            <a:spLocks noGrp="1"/>
          </p:cNvSpPr>
          <p:nvPr>
            <p:ph type="sldNum" sz="quarter" idx="10"/>
          </p:nvPr>
        </p:nvSpPr>
        <p:spPr/>
        <p:txBody>
          <a:bodyPr/>
          <a:lstStyle/>
          <a:p>
            <a:fld id="{402CC035-04F4-4293-9C37-FE3DBA96F2C7}" type="slidenum">
              <a:rPr lang="ko-KR" altLang="en-US" smtClean="0"/>
              <a:t>5</a:t>
            </a:fld>
            <a:endParaRPr lang="ko-KR" altLang="en-US"/>
          </a:p>
        </p:txBody>
      </p:sp>
    </p:spTree>
    <p:extLst>
      <p:ext uri="{BB962C8B-B14F-4D97-AF65-F5344CB8AC3E}">
        <p14:creationId xmlns:p14="http://schemas.microsoft.com/office/powerpoint/2010/main" val="635271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285750" indent="-285750">
              <a:buFont typeface="Arial" pitchFamily="34" charset="0"/>
              <a:buChar char="•"/>
            </a:pPr>
            <a:endParaRPr lang="ko-KR" altLang="en-US" sz="1400" dirty="0"/>
          </a:p>
        </p:txBody>
      </p:sp>
      <p:sp>
        <p:nvSpPr>
          <p:cNvPr id="4" name="슬라이드 번호 개체 틀 3"/>
          <p:cNvSpPr>
            <a:spLocks noGrp="1"/>
          </p:cNvSpPr>
          <p:nvPr>
            <p:ph type="sldNum" sz="quarter" idx="10"/>
          </p:nvPr>
        </p:nvSpPr>
        <p:spPr/>
        <p:txBody>
          <a:bodyPr/>
          <a:lstStyle/>
          <a:p>
            <a:fld id="{402CC035-04F4-4293-9C37-FE3DBA96F2C7}" type="slidenum">
              <a:rPr lang="ko-KR" altLang="en-US" smtClean="0"/>
              <a:t>6</a:t>
            </a:fld>
            <a:endParaRPr lang="ko-KR" altLang="en-US"/>
          </a:p>
        </p:txBody>
      </p:sp>
    </p:spTree>
    <p:extLst>
      <p:ext uri="{BB962C8B-B14F-4D97-AF65-F5344CB8AC3E}">
        <p14:creationId xmlns:p14="http://schemas.microsoft.com/office/powerpoint/2010/main" val="6110747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285750" indent="-285750">
              <a:buFont typeface="Arial" pitchFamily="34" charset="0"/>
              <a:buChar char="•"/>
            </a:pPr>
            <a:endParaRPr lang="ko-KR" altLang="en-US" sz="1400" dirty="0"/>
          </a:p>
        </p:txBody>
      </p:sp>
      <p:sp>
        <p:nvSpPr>
          <p:cNvPr id="4" name="슬라이드 번호 개체 틀 3"/>
          <p:cNvSpPr>
            <a:spLocks noGrp="1"/>
          </p:cNvSpPr>
          <p:nvPr>
            <p:ph type="sldNum" sz="quarter" idx="10"/>
          </p:nvPr>
        </p:nvSpPr>
        <p:spPr/>
        <p:txBody>
          <a:bodyPr/>
          <a:lstStyle/>
          <a:p>
            <a:fld id="{402CC035-04F4-4293-9C37-FE3DBA96F2C7}" type="slidenum">
              <a:rPr lang="ko-KR" altLang="en-US" smtClean="0"/>
              <a:t>7</a:t>
            </a:fld>
            <a:endParaRPr lang="ko-KR" altLang="en-US"/>
          </a:p>
        </p:txBody>
      </p:sp>
    </p:spTree>
    <p:extLst>
      <p:ext uri="{BB962C8B-B14F-4D97-AF65-F5344CB8AC3E}">
        <p14:creationId xmlns:p14="http://schemas.microsoft.com/office/powerpoint/2010/main" val="38035000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360000" indent="-457200" eaLnBrk="0" hangingPunct="0">
              <a:defRPr/>
            </a:pPr>
            <a:r>
              <a:rPr lang="en-US" altLang="ko-KR" sz="1800" b="1" dirty="0" smtClean="0">
                <a:solidFill>
                  <a:srgbClr val="002060"/>
                </a:solidFill>
                <a:latin typeface="Arial" pitchFamily="34" charset="0"/>
                <a:cs typeface="Arial" pitchFamily="34" charset="0"/>
              </a:rPr>
              <a:t> </a:t>
            </a:r>
            <a:r>
              <a:rPr lang="en-US" altLang="ko-KR" sz="1400" dirty="0" smtClean="0">
                <a:solidFill>
                  <a:srgbClr val="002060"/>
                </a:solidFill>
                <a:cs typeface="Arial" pitchFamily="34" charset="0"/>
              </a:rPr>
              <a:t>- </a:t>
            </a:r>
            <a:r>
              <a:rPr lang="en-US" altLang="ko-KR" sz="1400" dirty="0" smtClean="0"/>
              <a:t>Compared to the visual observation, the COMS tends to overestimate CA especially in winter season, when the cold air from the north latitudes expands to the Korean Peninsula.</a:t>
            </a:r>
          </a:p>
          <a:p>
            <a:pPr marL="360000" indent="-457200" eaLnBrk="0" hangingPunct="0">
              <a:spcBef>
                <a:spcPct val="20000"/>
              </a:spcBef>
              <a:defRPr/>
            </a:pPr>
            <a:r>
              <a:rPr lang="en-US" altLang="ko-KR" sz="1400" dirty="0" smtClean="0"/>
              <a:t>    - Figure 5 shows an example of cloud detection at 2045UTC on 8</a:t>
            </a:r>
            <a:r>
              <a:rPr lang="en-US" altLang="ko-KR" sz="1400" baseline="30000" dirty="0" smtClean="0"/>
              <a:t>th</a:t>
            </a:r>
            <a:r>
              <a:rPr lang="en-US" altLang="ko-KR" sz="1400" dirty="0" smtClean="0"/>
              <a:t> Jan., 2014. Compared to the IR image, the cloud mask image seems to misidentify clouds especially over the middle and north regions of Korea and Mongolia. </a:t>
            </a:r>
          </a:p>
          <a:p>
            <a:pPr marL="360000" indent="-457200" eaLnBrk="0" hangingPunct="0">
              <a:spcBef>
                <a:spcPct val="20000"/>
              </a:spcBef>
              <a:defRPr/>
            </a:pPr>
            <a:r>
              <a:rPr lang="en-US" altLang="ko-KR" sz="1400" dirty="0" smtClean="0"/>
              <a:t>    - Large bias was occurred in Seoul: CA from COMS was 8, whereas visual observation was 0.</a:t>
            </a:r>
            <a:endParaRPr lang="ko-KR" altLang="en-US" sz="1400" dirty="0"/>
          </a:p>
        </p:txBody>
      </p:sp>
      <p:sp>
        <p:nvSpPr>
          <p:cNvPr id="4" name="슬라이드 번호 개체 틀 3"/>
          <p:cNvSpPr>
            <a:spLocks noGrp="1"/>
          </p:cNvSpPr>
          <p:nvPr>
            <p:ph type="sldNum" sz="quarter" idx="10"/>
          </p:nvPr>
        </p:nvSpPr>
        <p:spPr/>
        <p:txBody>
          <a:bodyPr/>
          <a:lstStyle/>
          <a:p>
            <a:fld id="{402CC035-04F4-4293-9C37-FE3DBA96F2C7}" type="slidenum">
              <a:rPr lang="ko-KR" altLang="en-US" smtClean="0"/>
              <a:t>8</a:t>
            </a:fld>
            <a:endParaRPr lang="ko-KR" altLang="en-US"/>
          </a:p>
        </p:txBody>
      </p:sp>
    </p:spTree>
    <p:extLst>
      <p:ext uri="{BB962C8B-B14F-4D97-AF65-F5344CB8AC3E}">
        <p14:creationId xmlns:p14="http://schemas.microsoft.com/office/powerpoint/2010/main" val="42339061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285750" indent="-285750">
              <a:buFont typeface="Arial" pitchFamily="34" charset="0"/>
              <a:buChar char="•"/>
            </a:pPr>
            <a:endParaRPr lang="ko-KR" altLang="en-US" sz="1400" dirty="0"/>
          </a:p>
        </p:txBody>
      </p:sp>
      <p:sp>
        <p:nvSpPr>
          <p:cNvPr id="4" name="슬라이드 번호 개체 틀 3"/>
          <p:cNvSpPr>
            <a:spLocks noGrp="1"/>
          </p:cNvSpPr>
          <p:nvPr>
            <p:ph type="sldNum" sz="quarter" idx="10"/>
          </p:nvPr>
        </p:nvSpPr>
        <p:spPr/>
        <p:txBody>
          <a:bodyPr/>
          <a:lstStyle/>
          <a:p>
            <a:fld id="{402CC035-04F4-4293-9C37-FE3DBA96F2C7}" type="slidenum">
              <a:rPr lang="ko-KR" altLang="en-US" smtClean="0"/>
              <a:t>9</a:t>
            </a:fld>
            <a:endParaRPr lang="ko-KR" altLang="en-US"/>
          </a:p>
        </p:txBody>
      </p:sp>
    </p:spTree>
    <p:extLst>
      <p:ext uri="{BB962C8B-B14F-4D97-AF65-F5344CB8AC3E}">
        <p14:creationId xmlns:p14="http://schemas.microsoft.com/office/powerpoint/2010/main" val="171389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a:t>마스터 제목 스타일 편집</a:t>
            </a:r>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a:t>마스터 부제목 스타일 편집</a:t>
            </a:r>
          </a:p>
        </p:txBody>
      </p:sp>
      <p:sp>
        <p:nvSpPr>
          <p:cNvPr id="4" name="날짜 개체 틀 3"/>
          <p:cNvSpPr>
            <a:spLocks noGrp="1"/>
          </p:cNvSpPr>
          <p:nvPr>
            <p:ph type="dt" sz="half" idx="10"/>
          </p:nvPr>
        </p:nvSpPr>
        <p:spPr/>
        <p:txBody>
          <a:bodyPr/>
          <a:lstStyle/>
          <a:p>
            <a:fld id="{69824EA3-B3E9-45AC-AFFC-C12756940F19}" type="datetime1">
              <a:rPr lang="ko-KR" altLang="en-US" smtClean="0"/>
              <a:t>2018-09-05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ABCA2233-B2E7-45AF-B596-D2527ABE155C}" type="slidenum">
              <a:rPr lang="ko-KR" altLang="en-US" smtClean="0"/>
              <a:t>‹#›</a:t>
            </a:fld>
            <a:endParaRPr lang="ko-KR" altLang="en-US"/>
          </a:p>
        </p:txBody>
      </p:sp>
    </p:spTree>
    <p:extLst>
      <p:ext uri="{BB962C8B-B14F-4D97-AF65-F5344CB8AC3E}">
        <p14:creationId xmlns:p14="http://schemas.microsoft.com/office/powerpoint/2010/main" val="297597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세로 텍스트 개체 틀 2"/>
          <p:cNvSpPr>
            <a:spLocks noGrp="1"/>
          </p:cNvSpPr>
          <p:nvPr>
            <p:ph type="body" orient="vert" idx="1"/>
          </p:nvPr>
        </p:nvSpPr>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6924647C-09F1-4ADF-8F0D-1DE243C11A76}" type="datetime1">
              <a:rPr lang="ko-KR" altLang="en-US" smtClean="0"/>
              <a:t>2018-09-05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ABCA2233-B2E7-45AF-B596-D2527ABE155C}" type="slidenum">
              <a:rPr lang="ko-KR" altLang="en-US" smtClean="0"/>
              <a:t>‹#›</a:t>
            </a:fld>
            <a:endParaRPr lang="ko-KR" altLang="en-US"/>
          </a:p>
        </p:txBody>
      </p:sp>
    </p:spTree>
    <p:extLst>
      <p:ext uri="{BB962C8B-B14F-4D97-AF65-F5344CB8AC3E}">
        <p14:creationId xmlns:p14="http://schemas.microsoft.com/office/powerpoint/2010/main" val="1263392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lang="ko-KR" altLang="en-US"/>
              <a:t>마스터 제목 스타일 편집</a:t>
            </a:r>
          </a:p>
        </p:txBody>
      </p:sp>
      <p:sp>
        <p:nvSpPr>
          <p:cNvPr id="3" name="세로 텍스트 개체 틀 2"/>
          <p:cNvSpPr>
            <a:spLocks noGrp="1"/>
          </p:cNvSpPr>
          <p:nvPr>
            <p:ph type="body" orient="vert" idx="1"/>
          </p:nvPr>
        </p:nvSpPr>
        <p:spPr>
          <a:xfrm>
            <a:off x="457200" y="274638"/>
            <a:ext cx="6019800" cy="5851525"/>
          </a:xfrm>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3561AFA2-F8CE-4819-9E30-C62353E17824}" type="datetime1">
              <a:rPr lang="ko-KR" altLang="en-US" smtClean="0"/>
              <a:t>2018-09-05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ABCA2233-B2E7-45AF-B596-D2527ABE155C}" type="slidenum">
              <a:rPr lang="ko-KR" altLang="en-US" smtClean="0"/>
              <a:t>‹#›</a:t>
            </a:fld>
            <a:endParaRPr lang="ko-KR" altLang="en-US"/>
          </a:p>
        </p:txBody>
      </p:sp>
    </p:spTree>
    <p:extLst>
      <p:ext uri="{BB962C8B-B14F-4D97-AF65-F5344CB8AC3E}">
        <p14:creationId xmlns:p14="http://schemas.microsoft.com/office/powerpoint/2010/main" val="3277954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내용 개체 틀 2"/>
          <p:cNvSpPr>
            <a:spLocks noGrp="1"/>
          </p:cNvSpPr>
          <p:nvPr>
            <p:ph idx="1"/>
          </p:nvPr>
        </p:nvSpPr>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4BDD7C92-7426-41A4-A98B-6D6AC40197EC}" type="datetime1">
              <a:rPr lang="ko-KR" altLang="en-US" smtClean="0"/>
              <a:t>2018-09-05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ABCA2233-B2E7-45AF-B596-D2527ABE155C}" type="slidenum">
              <a:rPr lang="ko-KR" altLang="en-US" smtClean="0"/>
              <a:t>‹#›</a:t>
            </a:fld>
            <a:endParaRPr lang="ko-KR" altLang="en-US"/>
          </a:p>
        </p:txBody>
      </p:sp>
    </p:spTree>
    <p:extLst>
      <p:ext uri="{BB962C8B-B14F-4D97-AF65-F5344CB8AC3E}">
        <p14:creationId xmlns:p14="http://schemas.microsoft.com/office/powerpoint/2010/main" val="24838878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a:t>마스터 제목 스타일 편집</a:t>
            </a:r>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p>
            <a:fld id="{D5CC8031-3DE3-4C8C-B94C-59D5B8341AF1}" type="datetime1">
              <a:rPr lang="ko-KR" altLang="en-US" smtClean="0"/>
              <a:t>2018-09-05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ABCA2233-B2E7-45AF-B596-D2527ABE155C}" type="slidenum">
              <a:rPr lang="ko-KR" altLang="en-US" smtClean="0"/>
              <a:t>‹#›</a:t>
            </a:fld>
            <a:endParaRPr lang="ko-KR" altLang="en-US"/>
          </a:p>
        </p:txBody>
      </p:sp>
    </p:spTree>
    <p:extLst>
      <p:ext uri="{BB962C8B-B14F-4D97-AF65-F5344CB8AC3E}">
        <p14:creationId xmlns:p14="http://schemas.microsoft.com/office/powerpoint/2010/main" val="2709242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내용 개체 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p:cNvSpPr>
            <a:spLocks noGrp="1"/>
          </p:cNvSpPr>
          <p:nvPr>
            <p:ph type="dt" sz="half" idx="10"/>
          </p:nvPr>
        </p:nvSpPr>
        <p:spPr/>
        <p:txBody>
          <a:bodyPr/>
          <a:lstStyle/>
          <a:p>
            <a:fld id="{07ED4215-BBB8-4F50-A856-607CC9CCE6B1}" type="datetime1">
              <a:rPr lang="ko-KR" altLang="en-US" smtClean="0"/>
              <a:t>2018-09-05</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ABCA2233-B2E7-45AF-B596-D2527ABE155C}" type="slidenum">
              <a:rPr lang="ko-KR" altLang="en-US" smtClean="0"/>
              <a:t>‹#›</a:t>
            </a:fld>
            <a:endParaRPr lang="ko-KR" altLang="en-US"/>
          </a:p>
        </p:txBody>
      </p:sp>
    </p:spTree>
    <p:extLst>
      <p:ext uri="{BB962C8B-B14F-4D97-AF65-F5344CB8AC3E}">
        <p14:creationId xmlns:p14="http://schemas.microsoft.com/office/powerpoint/2010/main" val="32422093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a:t>마스터 제목 스타일 편집</a:t>
            </a:r>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p:cNvSpPr>
            <a:spLocks noGrp="1"/>
          </p:cNvSpPr>
          <p:nvPr>
            <p:ph type="dt" sz="half" idx="10"/>
          </p:nvPr>
        </p:nvSpPr>
        <p:spPr/>
        <p:txBody>
          <a:bodyPr/>
          <a:lstStyle/>
          <a:p>
            <a:fld id="{8BC4F381-053C-477D-B776-CD8BE44D8969}" type="datetime1">
              <a:rPr lang="ko-KR" altLang="en-US" smtClean="0"/>
              <a:t>2018-09-05</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ABCA2233-B2E7-45AF-B596-D2527ABE155C}" type="slidenum">
              <a:rPr lang="ko-KR" altLang="en-US" smtClean="0"/>
              <a:t>‹#›</a:t>
            </a:fld>
            <a:endParaRPr lang="ko-KR" altLang="en-US"/>
          </a:p>
        </p:txBody>
      </p:sp>
    </p:spTree>
    <p:extLst>
      <p:ext uri="{BB962C8B-B14F-4D97-AF65-F5344CB8AC3E}">
        <p14:creationId xmlns:p14="http://schemas.microsoft.com/office/powerpoint/2010/main" val="3881786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날짜 개체 틀 2"/>
          <p:cNvSpPr>
            <a:spLocks noGrp="1"/>
          </p:cNvSpPr>
          <p:nvPr>
            <p:ph type="dt" sz="half" idx="10"/>
          </p:nvPr>
        </p:nvSpPr>
        <p:spPr/>
        <p:txBody>
          <a:bodyPr/>
          <a:lstStyle/>
          <a:p>
            <a:fld id="{F221F7F5-B3EB-4D4F-82ED-1A5FF6F6A891}" type="datetime1">
              <a:rPr lang="ko-KR" altLang="en-US" smtClean="0"/>
              <a:t>2018-09-05</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ABCA2233-B2E7-45AF-B596-D2527ABE155C}" type="slidenum">
              <a:rPr lang="ko-KR" altLang="en-US" smtClean="0"/>
              <a:t>‹#›</a:t>
            </a:fld>
            <a:endParaRPr lang="ko-KR" altLang="en-US"/>
          </a:p>
        </p:txBody>
      </p:sp>
    </p:spTree>
    <p:extLst>
      <p:ext uri="{BB962C8B-B14F-4D97-AF65-F5344CB8AC3E}">
        <p14:creationId xmlns:p14="http://schemas.microsoft.com/office/powerpoint/2010/main" val="20179992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323067F1-581F-469B-BCA8-E2672C1692E9}" type="datetime1">
              <a:rPr lang="ko-KR" altLang="en-US" smtClean="0"/>
              <a:t>2018-09-05</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ABCA2233-B2E7-45AF-B596-D2527ABE155C}" type="slidenum">
              <a:rPr lang="ko-KR" altLang="en-US" smtClean="0"/>
              <a:t>‹#›</a:t>
            </a:fld>
            <a:endParaRPr lang="ko-KR" altLang="en-US"/>
          </a:p>
        </p:txBody>
      </p:sp>
    </p:spTree>
    <p:extLst>
      <p:ext uri="{BB962C8B-B14F-4D97-AF65-F5344CB8AC3E}">
        <p14:creationId xmlns:p14="http://schemas.microsoft.com/office/powerpoint/2010/main" val="19852458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a:t>마스터 제목 스타일 편집</a:t>
            </a:r>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312CC050-850C-41B6-9FC2-99B4F367AF35}" type="datetime1">
              <a:rPr lang="ko-KR" altLang="en-US" smtClean="0"/>
              <a:t>2018-09-05</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ABCA2233-B2E7-45AF-B596-D2527ABE155C}" type="slidenum">
              <a:rPr lang="ko-KR" altLang="en-US" smtClean="0"/>
              <a:t>‹#›</a:t>
            </a:fld>
            <a:endParaRPr lang="ko-KR" altLang="en-US"/>
          </a:p>
        </p:txBody>
      </p:sp>
    </p:spTree>
    <p:extLst>
      <p:ext uri="{BB962C8B-B14F-4D97-AF65-F5344CB8AC3E}">
        <p14:creationId xmlns:p14="http://schemas.microsoft.com/office/powerpoint/2010/main" val="1866780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a:t>마스터 제목 스타일 편집</a:t>
            </a:r>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8145320F-9D30-4048-B524-8705AB3E7795}" type="datetime1">
              <a:rPr lang="ko-KR" altLang="en-US" smtClean="0"/>
              <a:t>2018-09-05</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ABCA2233-B2E7-45AF-B596-D2527ABE155C}" type="slidenum">
              <a:rPr lang="ko-KR" altLang="en-US" smtClean="0"/>
              <a:t>‹#›</a:t>
            </a:fld>
            <a:endParaRPr lang="ko-KR" altLang="en-US"/>
          </a:p>
        </p:txBody>
      </p:sp>
    </p:spTree>
    <p:extLst>
      <p:ext uri="{BB962C8B-B14F-4D97-AF65-F5344CB8AC3E}">
        <p14:creationId xmlns:p14="http://schemas.microsoft.com/office/powerpoint/2010/main" val="2033250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A85B65-DEE7-4917-BEC3-D1A7E61FC20A}" type="datetime1">
              <a:rPr lang="ko-KR" altLang="en-US" smtClean="0"/>
              <a:t>2018-09-05</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CA2233-B2E7-45AF-B596-D2527ABE155C}" type="slidenum">
              <a:rPr lang="ko-KR" altLang="en-US" smtClean="0"/>
              <a:t>‹#›</a:t>
            </a:fld>
            <a:endParaRPr lang="ko-KR" altLang="en-US" dirty="0"/>
          </a:p>
        </p:txBody>
      </p:sp>
    </p:spTree>
    <p:extLst>
      <p:ext uri="{BB962C8B-B14F-4D97-AF65-F5344CB8AC3E}">
        <p14:creationId xmlns:p14="http://schemas.microsoft.com/office/powerpoint/2010/main" val="19581973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9.tmp"/><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4.pn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직사각형 9"/>
          <p:cNvSpPr/>
          <p:nvPr/>
        </p:nvSpPr>
        <p:spPr>
          <a:xfrm>
            <a:off x="0" y="1052736"/>
            <a:ext cx="9153286" cy="208823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 name="제목 1"/>
          <p:cNvSpPr>
            <a:spLocks noGrp="1"/>
          </p:cNvSpPr>
          <p:nvPr>
            <p:ph type="ctrTitle"/>
          </p:nvPr>
        </p:nvSpPr>
        <p:spPr>
          <a:xfrm>
            <a:off x="685800" y="1412776"/>
            <a:ext cx="7772400" cy="1296144"/>
          </a:xfrm>
        </p:spPr>
        <p:txBody>
          <a:bodyPr>
            <a:noAutofit/>
          </a:bodyPr>
          <a:lstStyle/>
          <a:p>
            <a:r>
              <a:rPr lang="en-US" altLang="ko-KR" sz="4000" b="1" dirty="0" smtClean="0">
                <a:solidFill>
                  <a:schemeClr val="bg1"/>
                </a:solidFill>
                <a:latin typeface="Calibri" panose="020F0502020204030204" pitchFamily="34" charset="0"/>
                <a:ea typeface="HY견고딕" pitchFamily="18" charset="-127"/>
              </a:rPr>
              <a:t>Satellite-based Total Cloud Cover retrieval to support automatic cloud amount measurement</a:t>
            </a:r>
            <a:endParaRPr lang="ko-KR" altLang="en-US" sz="4000" b="1" dirty="0">
              <a:solidFill>
                <a:schemeClr val="bg1"/>
              </a:solidFill>
              <a:latin typeface="Calibri" panose="020F0502020204030204" pitchFamily="34" charset="0"/>
              <a:ea typeface="HY견고딕" pitchFamily="18" charset="-127"/>
            </a:endParaRPr>
          </a:p>
        </p:txBody>
      </p:sp>
      <p:sp>
        <p:nvSpPr>
          <p:cNvPr id="3" name="부제목 2"/>
          <p:cNvSpPr>
            <a:spLocks noGrp="1"/>
          </p:cNvSpPr>
          <p:nvPr>
            <p:ph type="subTitle" idx="1"/>
          </p:nvPr>
        </p:nvSpPr>
        <p:spPr>
          <a:xfrm>
            <a:off x="1619672" y="4653136"/>
            <a:ext cx="5904656" cy="1080120"/>
          </a:xfrm>
          <a:solidFill>
            <a:schemeClr val="bg1">
              <a:lumMod val="95000"/>
            </a:schemeClr>
          </a:solidFill>
          <a:ln>
            <a:solidFill>
              <a:srgbClr val="002060"/>
            </a:solidFill>
          </a:ln>
        </p:spPr>
        <p:txBody>
          <a:bodyPr>
            <a:noAutofit/>
          </a:bodyPr>
          <a:lstStyle/>
          <a:p>
            <a:r>
              <a:rPr lang="en-US" altLang="ko-KR" sz="1800" b="1" dirty="0" smtClean="0">
                <a:ln w="3175">
                  <a:noFill/>
                </a:ln>
                <a:solidFill>
                  <a:srgbClr val="002060"/>
                </a:solidFill>
                <a:latin typeface="Calibri" panose="020F0502020204030204" pitchFamily="34" charset="0"/>
                <a:ea typeface="HY견고딕" pitchFamily="18" charset="-127"/>
                <a:cs typeface="Calibri" panose="020F0502020204030204" pitchFamily="34" charset="0"/>
              </a:rPr>
              <a:t>Hwan-Woo Lee, </a:t>
            </a:r>
            <a:r>
              <a:rPr lang="en-US" altLang="ko-KR" sz="1800" b="1" u="sng" dirty="0" smtClean="0">
                <a:ln w="3175">
                  <a:noFill/>
                </a:ln>
                <a:solidFill>
                  <a:srgbClr val="002060"/>
                </a:solidFill>
                <a:latin typeface="Calibri" panose="020F0502020204030204" pitchFamily="34" charset="0"/>
                <a:ea typeface="HY견고딕" pitchFamily="18" charset="-127"/>
                <a:cs typeface="Calibri" panose="020F0502020204030204" pitchFamily="34" charset="0"/>
              </a:rPr>
              <a:t>Geun-Hyeok Ryu</a:t>
            </a:r>
          </a:p>
          <a:p>
            <a:r>
              <a:rPr lang="en-US" altLang="ko-KR" sz="1800" dirty="0" smtClean="0">
                <a:ln w="3175">
                  <a:noFill/>
                </a:ln>
                <a:solidFill>
                  <a:srgbClr val="002060"/>
                </a:solidFill>
                <a:latin typeface="Calibri" panose="020F0502020204030204" pitchFamily="34" charset="0"/>
                <a:ea typeface="HY견고딕" pitchFamily="18" charset="-127"/>
                <a:cs typeface="Calibri" panose="020F0502020204030204" pitchFamily="34" charset="0"/>
              </a:rPr>
              <a:t>Satellite Analysis Division, NMSC, KMA</a:t>
            </a:r>
            <a:endParaRPr lang="en-US" altLang="ko-KR" sz="1800" dirty="0">
              <a:ln w="3175">
                <a:noFill/>
              </a:ln>
              <a:solidFill>
                <a:srgbClr val="002060"/>
              </a:solidFill>
              <a:latin typeface="Calibri" panose="020F0502020204030204" pitchFamily="34" charset="0"/>
              <a:ea typeface="HY견고딕" pitchFamily="18" charset="-127"/>
              <a:cs typeface="Calibri" panose="020F0502020204030204" pitchFamily="34" charset="0"/>
            </a:endParaRPr>
          </a:p>
          <a:p>
            <a:r>
              <a:rPr lang="en-US" altLang="ko-KR" sz="1800" dirty="0" smtClean="0">
                <a:ln w="3175">
                  <a:noFill/>
                </a:ln>
                <a:solidFill>
                  <a:srgbClr val="002060"/>
                </a:solidFill>
                <a:latin typeface="Calibri" panose="020F0502020204030204" pitchFamily="34" charset="0"/>
                <a:ea typeface="HY견고딕" pitchFamily="18" charset="-127"/>
                <a:cs typeface="Calibri" panose="020F0502020204030204" pitchFamily="34" charset="0"/>
              </a:rPr>
              <a:t>20</a:t>
            </a:r>
            <a:r>
              <a:rPr lang="en-US" altLang="ko-KR" sz="1800" baseline="30000" dirty="0" smtClean="0">
                <a:ln w="3175">
                  <a:noFill/>
                </a:ln>
                <a:solidFill>
                  <a:srgbClr val="002060"/>
                </a:solidFill>
                <a:latin typeface="Calibri" panose="020F0502020204030204" pitchFamily="34" charset="0"/>
                <a:ea typeface="HY견고딕" pitchFamily="18" charset="-127"/>
                <a:cs typeface="Calibri" panose="020F0502020204030204" pitchFamily="34" charset="0"/>
              </a:rPr>
              <a:t>th</a:t>
            </a:r>
            <a:r>
              <a:rPr lang="en-US" altLang="ko-KR" sz="1800" dirty="0" smtClean="0">
                <a:ln w="3175">
                  <a:noFill/>
                </a:ln>
                <a:solidFill>
                  <a:srgbClr val="002060"/>
                </a:solidFill>
                <a:latin typeface="Calibri" panose="020F0502020204030204" pitchFamily="34" charset="0"/>
                <a:ea typeface="HY견고딕" pitchFamily="18" charset="-127"/>
                <a:cs typeface="Calibri" panose="020F0502020204030204" pitchFamily="34" charset="0"/>
              </a:rPr>
              <a:t> December 2017 (Wed.)</a:t>
            </a:r>
            <a:endParaRPr lang="ko-KR" altLang="en-US" sz="1800" dirty="0">
              <a:ln w="3175">
                <a:noFill/>
              </a:ln>
              <a:solidFill>
                <a:srgbClr val="002060"/>
              </a:solidFill>
              <a:latin typeface="Calibri" panose="020F0502020204030204" pitchFamily="34" charset="0"/>
              <a:ea typeface="HY견고딕" pitchFamily="18" charset="-127"/>
              <a:cs typeface="Calibri" panose="020F0502020204030204" pitchFamily="34" charset="0"/>
            </a:endParaRPr>
          </a:p>
        </p:txBody>
      </p:sp>
      <p:pic>
        <p:nvPicPr>
          <p:cNvPr id="6" name="Picture 2" descr="C:\Users\분석과1\Desktop\새로고_국가기상위성센터.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2520280" cy="520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38985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직사각형 28"/>
          <p:cNvSpPr/>
          <p:nvPr/>
        </p:nvSpPr>
        <p:spPr>
          <a:xfrm>
            <a:off x="0" y="-27384"/>
            <a:ext cx="9144000" cy="86409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cs typeface="Calibri" panose="020F0502020204030204" pitchFamily="34" charset="0"/>
            </a:endParaRPr>
          </a:p>
        </p:txBody>
      </p:sp>
      <p:sp>
        <p:nvSpPr>
          <p:cNvPr id="7" name="TextBox 6"/>
          <p:cNvSpPr txBox="1"/>
          <p:nvPr/>
        </p:nvSpPr>
        <p:spPr>
          <a:xfrm>
            <a:off x="87057" y="138698"/>
            <a:ext cx="9165463" cy="523220"/>
          </a:xfrm>
          <a:prstGeom prst="rect">
            <a:avLst/>
          </a:prstGeom>
          <a:noFill/>
        </p:spPr>
        <p:txBody>
          <a:bodyPr wrap="square" rtlCol="0">
            <a:spAutoFit/>
          </a:bodyPr>
          <a:lstStyle/>
          <a:p>
            <a:r>
              <a:rPr lang="en-US" altLang="ko-KR" sz="2800" b="1" dirty="0" smtClean="0">
                <a:solidFill>
                  <a:schemeClr val="bg1"/>
                </a:solidFill>
                <a:latin typeface="Calibri" panose="020F0502020204030204" pitchFamily="34" charset="0"/>
                <a:ea typeface="HY견고딕" panose="02030600000101010101" pitchFamily="18" charset="-127"/>
                <a:cs typeface="Calibri" panose="020F0502020204030204" pitchFamily="34" charset="0"/>
              </a:rPr>
              <a:t>Modified Total Cloud Cover at Ground site</a:t>
            </a:r>
            <a:endParaRPr lang="en-US" altLang="ko-KR" sz="2800" b="1" dirty="0">
              <a:solidFill>
                <a:schemeClr val="bg1"/>
              </a:solidFill>
              <a:latin typeface="Calibri" panose="020F0502020204030204" pitchFamily="34" charset="0"/>
              <a:ea typeface="HY견고딕" panose="02030600000101010101" pitchFamily="18" charset="-127"/>
              <a:cs typeface="Calibri" panose="020F0502020204030204" pitchFamily="34" charset="0"/>
            </a:endParaRPr>
          </a:p>
        </p:txBody>
      </p:sp>
      <p:sp>
        <p:nvSpPr>
          <p:cNvPr id="3" name="슬라이드 번호 개체 틀 2"/>
          <p:cNvSpPr>
            <a:spLocks noGrp="1"/>
          </p:cNvSpPr>
          <p:nvPr>
            <p:ph type="sldNum" sz="quarter" idx="12"/>
          </p:nvPr>
        </p:nvSpPr>
        <p:spPr/>
        <p:txBody>
          <a:bodyPr/>
          <a:lstStyle/>
          <a:p>
            <a:fld id="{ABCA2233-B2E7-45AF-B596-D2527ABE155C}" type="slidenum">
              <a:rPr lang="ko-KR" altLang="en-US" smtClean="0">
                <a:latin typeface="Calibri" panose="020F0502020204030204" pitchFamily="34" charset="0"/>
                <a:cs typeface="Calibri" panose="020F0502020204030204" pitchFamily="34" charset="0"/>
              </a:rPr>
              <a:t>10</a:t>
            </a:fld>
            <a:endParaRPr lang="ko-KR" altLang="en-US">
              <a:latin typeface="Calibri" panose="020F0502020204030204" pitchFamily="34" charset="0"/>
              <a:cs typeface="Calibri" panose="020F0502020204030204" pitchFamily="34" charset="0"/>
            </a:endParaRPr>
          </a:p>
        </p:txBody>
      </p:sp>
      <p:sp>
        <p:nvSpPr>
          <p:cNvPr id="6" name="내용 개체 틀 2"/>
          <p:cNvSpPr>
            <a:spLocks noGrp="1"/>
          </p:cNvSpPr>
          <p:nvPr>
            <p:ph idx="1"/>
          </p:nvPr>
        </p:nvSpPr>
        <p:spPr>
          <a:xfrm>
            <a:off x="179512" y="1072201"/>
            <a:ext cx="8054834" cy="432048"/>
          </a:xfrm>
        </p:spPr>
        <p:txBody>
          <a:bodyPr>
            <a:normAutofit/>
          </a:bodyPr>
          <a:lstStyle/>
          <a:p>
            <a:pPr marL="0" indent="0">
              <a:buNone/>
            </a:pPr>
            <a:r>
              <a:rPr lang="ko-KR" altLang="en-US" sz="1800" b="1" dirty="0" smtClean="0">
                <a:solidFill>
                  <a:srgbClr val="002060"/>
                </a:solidFill>
                <a:latin typeface="Calibri" panose="020F0502020204030204" pitchFamily="34" charset="0"/>
                <a:cs typeface="Calibri" panose="020F0502020204030204" pitchFamily="34" charset="0"/>
              </a:rPr>
              <a:t>◈ </a:t>
            </a:r>
            <a:r>
              <a:rPr lang="en-US" altLang="ko-KR" sz="1800" b="1" dirty="0" smtClean="0">
                <a:solidFill>
                  <a:srgbClr val="002060"/>
                </a:solidFill>
                <a:latin typeface="Calibri" panose="020F0502020204030204" pitchFamily="34" charset="0"/>
                <a:cs typeface="Calibri" panose="020F0502020204030204" pitchFamily="34" charset="0"/>
              </a:rPr>
              <a:t>Ground Observed TCC</a:t>
            </a:r>
            <a:endParaRPr lang="en-US" altLang="ko-KR" sz="1800" b="1" dirty="0">
              <a:solidFill>
                <a:srgbClr val="002060"/>
              </a:solidFill>
              <a:latin typeface="Calibri" panose="020F0502020204030204" pitchFamily="34" charset="0"/>
              <a:cs typeface="Calibri" panose="020F0502020204030204" pitchFamily="34" charset="0"/>
            </a:endParaRPr>
          </a:p>
        </p:txBody>
      </p:sp>
      <p:sp>
        <p:nvSpPr>
          <p:cNvPr id="8" name="직사각형 7"/>
          <p:cNvSpPr/>
          <p:nvPr/>
        </p:nvSpPr>
        <p:spPr>
          <a:xfrm>
            <a:off x="395536" y="1438442"/>
            <a:ext cx="8352928" cy="1126462"/>
          </a:xfrm>
          <a:prstGeom prst="rect">
            <a:avLst/>
          </a:prstGeom>
        </p:spPr>
        <p:txBody>
          <a:bodyPr wrap="square">
            <a:spAutoFit/>
          </a:bodyPr>
          <a:lstStyle/>
          <a:p>
            <a:pPr marL="180000" indent="-180000">
              <a:lnSpc>
                <a:spcPct val="120000"/>
              </a:lnSpc>
              <a:buFont typeface="Wingdings" pitchFamily="2" charset="2"/>
              <a:buChar char="§"/>
            </a:pPr>
            <a:r>
              <a:rPr lang="en-US" altLang="ko-KR" sz="1400" dirty="0" smtClean="0">
                <a:latin typeface="Calibri" panose="020F0502020204030204" pitchFamily="34" charset="0"/>
                <a:cs typeface="Calibri" panose="020F0502020204030204" pitchFamily="34" charset="0"/>
              </a:rPr>
              <a:t>Every 1 or 3hourly reported at 22 human sites</a:t>
            </a:r>
            <a:endParaRPr lang="ko-KR" altLang="en-US" sz="1400" dirty="0">
              <a:latin typeface="Calibri" panose="020F0502020204030204" pitchFamily="34" charset="0"/>
              <a:cs typeface="Calibri" panose="020F0502020204030204" pitchFamily="34" charset="0"/>
            </a:endParaRPr>
          </a:p>
          <a:p>
            <a:pPr marL="180000" indent="-180000">
              <a:lnSpc>
                <a:spcPct val="120000"/>
              </a:lnSpc>
              <a:buFont typeface="Wingdings" pitchFamily="2" charset="2"/>
              <a:buChar char="§"/>
            </a:pPr>
            <a:r>
              <a:rPr lang="en-US" altLang="ko-KR" sz="1400" dirty="0" smtClean="0">
                <a:latin typeface="Calibri" panose="020F0502020204030204" pitchFamily="34" charset="0"/>
                <a:cs typeface="Calibri" panose="020F0502020204030204" pitchFamily="34" charset="0"/>
              </a:rPr>
              <a:t>Subjective Observation</a:t>
            </a:r>
            <a:br>
              <a:rPr lang="en-US" altLang="ko-KR" sz="1400" dirty="0" smtClean="0">
                <a:latin typeface="Calibri" panose="020F0502020204030204" pitchFamily="34" charset="0"/>
                <a:cs typeface="Calibri" panose="020F0502020204030204" pitchFamily="34" charset="0"/>
              </a:rPr>
            </a:br>
            <a:r>
              <a:rPr lang="en-US" altLang="ko-KR" sz="1400" dirty="0" smtClean="0">
                <a:latin typeface="Calibri" panose="020F0502020204030204" pitchFamily="34" charset="0"/>
                <a:cs typeface="Calibri" panose="020F0502020204030204" pitchFamily="34" charset="0"/>
              </a:rPr>
              <a:t>- Unbalanced </a:t>
            </a:r>
            <a:r>
              <a:rPr lang="en-US" altLang="ko-KR" sz="1400" dirty="0" smtClean="0">
                <a:latin typeface="Calibri" panose="020F0502020204030204" pitchFamily="34" charset="0"/>
                <a:cs typeface="Calibri" panose="020F0502020204030204" pitchFamily="34" charset="0"/>
                <a:sym typeface="Wingdings" panose="05000000000000000000" pitchFamily="2" charset="2"/>
              </a:rPr>
              <a:t> </a:t>
            </a:r>
            <a:r>
              <a:rPr lang="en-US" altLang="ko-KR" sz="1400" u="sng" dirty="0" smtClean="0">
                <a:latin typeface="Calibri" panose="020F0502020204030204" pitchFamily="34" charset="0"/>
                <a:cs typeface="Calibri" panose="020F0502020204030204" pitchFamily="34" charset="0"/>
              </a:rPr>
              <a:t>0 or 10 tenths are dominant</a:t>
            </a:r>
            <a:r>
              <a:rPr lang="en-US" altLang="ko-KR" sz="1400" dirty="0" smtClean="0">
                <a:latin typeface="Calibri" panose="020F0502020204030204" pitchFamily="34" charset="0"/>
                <a:cs typeface="Calibri" panose="020F0502020204030204" pitchFamily="34" charset="0"/>
              </a:rPr>
              <a:t/>
            </a:r>
            <a:br>
              <a:rPr lang="en-US" altLang="ko-KR" sz="1400" dirty="0" smtClean="0">
                <a:latin typeface="Calibri" panose="020F0502020204030204" pitchFamily="34" charset="0"/>
                <a:cs typeface="Calibri" panose="020F0502020204030204" pitchFamily="34" charset="0"/>
              </a:rPr>
            </a:br>
            <a:r>
              <a:rPr lang="en-US" altLang="ko-KR" sz="1400" dirty="0" smtClean="0">
                <a:latin typeface="Calibri" panose="020F0502020204030204" pitchFamily="34" charset="0"/>
                <a:cs typeface="Calibri" panose="020F0502020204030204" pitchFamily="34" charset="0"/>
              </a:rPr>
              <a:t>- </a:t>
            </a:r>
            <a:r>
              <a:rPr lang="en-US" altLang="ko-KR" sz="1400" u="sng" dirty="0" smtClean="0">
                <a:latin typeface="Calibri" panose="020F0502020204030204" pitchFamily="34" charset="0"/>
                <a:cs typeface="Calibri" panose="020F0502020204030204" pitchFamily="34" charset="0"/>
              </a:rPr>
              <a:t>1</a:t>
            </a:r>
            <a:r>
              <a:rPr lang="en-US" altLang="ko-KR" sz="1400" u="sng" dirty="0">
                <a:latin typeface="Calibri" panose="020F0502020204030204" pitchFamily="34" charset="0"/>
                <a:cs typeface="Calibri" panose="020F0502020204030204" pitchFamily="34" charset="0"/>
              </a:rPr>
              <a:t>, 5, </a:t>
            </a:r>
            <a:r>
              <a:rPr lang="en-US" altLang="ko-KR" sz="1400" u="sng" dirty="0" smtClean="0">
                <a:latin typeface="Calibri" panose="020F0502020204030204" pitchFamily="34" charset="0"/>
                <a:cs typeface="Calibri" panose="020F0502020204030204" pitchFamily="34" charset="0"/>
              </a:rPr>
              <a:t>9-tenths are relatively small</a:t>
            </a:r>
            <a:endParaRPr lang="en-US" altLang="ko-KR" sz="1400" dirty="0" smtClean="0">
              <a:latin typeface="Calibri" panose="020F0502020204030204" pitchFamily="34" charset="0"/>
              <a:cs typeface="Calibri" panose="020F0502020204030204" pitchFamily="34" charset="0"/>
            </a:endParaRPr>
          </a:p>
        </p:txBody>
      </p:sp>
      <p:pic>
        <p:nvPicPr>
          <p:cNvPr id="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9194" y="3042170"/>
            <a:ext cx="4786965" cy="2592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그룹 9"/>
          <p:cNvGrpSpPr/>
          <p:nvPr/>
        </p:nvGrpSpPr>
        <p:grpSpPr>
          <a:xfrm>
            <a:off x="4858684" y="1517732"/>
            <a:ext cx="3240360" cy="1087540"/>
            <a:chOff x="395536" y="5229200"/>
            <a:chExt cx="3984945" cy="1338322"/>
          </a:xfrm>
        </p:grpSpPr>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5229200"/>
              <a:ext cx="3984945" cy="770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395536" y="5999399"/>
              <a:ext cx="3984945" cy="568123"/>
            </a:xfrm>
            <a:prstGeom prst="rect">
              <a:avLst/>
            </a:prstGeom>
            <a:solidFill>
              <a:schemeClr val="bg1"/>
            </a:solidFill>
          </p:spPr>
          <p:txBody>
            <a:bodyPr wrap="square" rtlCol="0">
              <a:spAutoFit/>
            </a:bodyPr>
            <a:lstStyle/>
            <a:p>
              <a:r>
                <a:rPr lang="en-US" altLang="ko-KR" sz="1200" dirty="0">
                  <a:latin typeface="Calibri" panose="020F0502020204030204" pitchFamily="34" charset="0"/>
                  <a:cs typeface="Calibri" panose="020F0502020204030204" pitchFamily="34" charset="0"/>
                </a:rPr>
                <a:t>        CA : </a:t>
              </a:r>
              <a:r>
                <a:rPr lang="en-US" altLang="ko-KR" sz="1200" dirty="0" smtClean="0">
                  <a:latin typeface="Calibri" panose="020F0502020204030204" pitchFamily="34" charset="0"/>
                  <a:cs typeface="Calibri" panose="020F0502020204030204" pitchFamily="34" charset="0"/>
                </a:rPr>
                <a:t>TCC before correction</a:t>
              </a:r>
              <a:endParaRPr lang="en-US" altLang="ko-KR" sz="1200" dirty="0">
                <a:latin typeface="Calibri" panose="020F0502020204030204" pitchFamily="34" charset="0"/>
                <a:cs typeface="Calibri" panose="020F0502020204030204" pitchFamily="34" charset="0"/>
              </a:endParaRPr>
            </a:p>
            <a:p>
              <a:r>
                <a:rPr lang="en-US" altLang="ko-KR" sz="1200" dirty="0">
                  <a:latin typeface="Calibri" panose="020F0502020204030204" pitchFamily="34" charset="0"/>
                  <a:cs typeface="Calibri" panose="020F0502020204030204" pitchFamily="34" charset="0"/>
                </a:rPr>
                <a:t>        CA’ : </a:t>
              </a:r>
              <a:r>
                <a:rPr lang="en-US" altLang="ko-KR" sz="1200" dirty="0" smtClean="0">
                  <a:latin typeface="Calibri" panose="020F0502020204030204" pitchFamily="34" charset="0"/>
                  <a:cs typeface="Calibri" panose="020F0502020204030204" pitchFamily="34" charset="0"/>
                </a:rPr>
                <a:t>TCC after correction</a:t>
              </a:r>
              <a:endParaRPr lang="ko-KR" altLang="en-US" sz="1200" dirty="0">
                <a:latin typeface="Calibri" panose="020F0502020204030204" pitchFamily="34" charset="0"/>
                <a:cs typeface="Calibri" panose="020F0502020204030204" pitchFamily="34" charset="0"/>
              </a:endParaRPr>
            </a:p>
          </p:txBody>
        </p:sp>
      </p:grpSp>
      <p:pic>
        <p:nvPicPr>
          <p:cNvPr id="1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18358" y="2722521"/>
            <a:ext cx="4025642" cy="235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66329" y="2708920"/>
            <a:ext cx="4474840" cy="307777"/>
          </a:xfrm>
          <a:prstGeom prst="rect">
            <a:avLst/>
          </a:prstGeom>
          <a:noFill/>
        </p:spPr>
        <p:txBody>
          <a:bodyPr wrap="square" rtlCol="0">
            <a:spAutoFit/>
          </a:bodyPr>
          <a:lstStyle/>
          <a:p>
            <a:pPr marL="177800" indent="-177800">
              <a:buFont typeface="Wingdings" pitchFamily="2" charset="2"/>
              <a:buChar char="ü"/>
            </a:pPr>
            <a:r>
              <a:rPr lang="en-US" altLang="ko-KR" sz="1400" dirty="0" smtClean="0">
                <a:latin typeface="Calibri" panose="020F0502020204030204" pitchFamily="34" charset="0"/>
                <a:cs typeface="Calibri" panose="020F0502020204030204" pitchFamily="34" charset="0"/>
              </a:rPr>
              <a:t>Comparison between before and after correction</a:t>
            </a:r>
            <a:endParaRPr lang="ko-KR" altLang="en-US" sz="1400" dirty="0">
              <a:latin typeface="Calibri" panose="020F0502020204030204" pitchFamily="34" charset="0"/>
              <a:cs typeface="Calibri" panose="020F0502020204030204" pitchFamily="34" charset="0"/>
            </a:endParaRPr>
          </a:p>
        </p:txBody>
      </p:sp>
      <p:sp>
        <p:nvSpPr>
          <p:cNvPr id="18" name="TextBox 17"/>
          <p:cNvSpPr txBox="1"/>
          <p:nvPr/>
        </p:nvSpPr>
        <p:spPr>
          <a:xfrm>
            <a:off x="6093098" y="2840817"/>
            <a:ext cx="1944216" cy="523220"/>
          </a:xfrm>
          <a:prstGeom prst="rect">
            <a:avLst/>
          </a:prstGeom>
          <a:solidFill>
            <a:schemeClr val="accent6">
              <a:lumMod val="20000"/>
              <a:lumOff val="80000"/>
            </a:schemeClr>
          </a:solidFill>
        </p:spPr>
        <p:txBody>
          <a:bodyPr wrap="square" rtlCol="0">
            <a:spAutoFit/>
          </a:bodyPr>
          <a:lstStyle/>
          <a:p>
            <a:r>
              <a:rPr lang="en-US" altLang="ko-KR" sz="1400" b="1" dirty="0" smtClean="0">
                <a:solidFill>
                  <a:srgbClr val="FF0000"/>
                </a:solidFill>
                <a:latin typeface="Calibri" panose="020F0502020204030204" pitchFamily="34" charset="0"/>
                <a:cs typeface="Calibri" panose="020F0502020204030204" pitchFamily="34" charset="0"/>
                <a:sym typeface="Wingdings" pitchFamily="2" charset="2"/>
              </a:rPr>
              <a:t></a:t>
            </a:r>
            <a:r>
              <a:rPr lang="ko-KR" altLang="en-US" sz="1400" b="1" dirty="0" smtClean="0">
                <a:solidFill>
                  <a:srgbClr val="FF0000"/>
                </a:solidFill>
                <a:latin typeface="Calibri" panose="020F0502020204030204" pitchFamily="34" charset="0"/>
                <a:cs typeface="Calibri" panose="020F0502020204030204" pitchFamily="34" charset="0"/>
              </a:rPr>
              <a:t> </a:t>
            </a:r>
            <a:r>
              <a:rPr lang="en-US" altLang="ko-KR" sz="1400" b="1" dirty="0" smtClean="0">
                <a:solidFill>
                  <a:srgbClr val="FF0000"/>
                </a:solidFill>
                <a:latin typeface="Calibri" panose="020F0502020204030204" pitchFamily="34" charset="0"/>
                <a:cs typeface="Calibri" panose="020F0502020204030204" pitchFamily="34" charset="0"/>
              </a:rPr>
              <a:t>Complement 1, 5, 9-tenths TCC frequencies</a:t>
            </a:r>
            <a:endParaRPr lang="ko-KR" altLang="en-US" sz="1400" b="1" dirty="0">
              <a:solidFill>
                <a:srgbClr val="FF0000"/>
              </a:solidFill>
              <a:latin typeface="Calibri" panose="020F0502020204030204" pitchFamily="34" charset="0"/>
              <a:cs typeface="Calibri" panose="020F0502020204030204" pitchFamily="34" charset="0"/>
            </a:endParaRPr>
          </a:p>
        </p:txBody>
      </p:sp>
      <p:sp>
        <p:nvSpPr>
          <p:cNvPr id="19" name="내용 개체 틀 2"/>
          <p:cNvSpPr txBox="1">
            <a:spLocks/>
          </p:cNvSpPr>
          <p:nvPr/>
        </p:nvSpPr>
        <p:spPr>
          <a:xfrm>
            <a:off x="4498644" y="1013676"/>
            <a:ext cx="2880320" cy="432048"/>
          </a:xfrm>
          <a:prstGeom prst="rect">
            <a:avLst/>
          </a:prstGeom>
        </p:spPr>
        <p:txBody>
          <a:bodyPr vert="horz" lIns="91440" tIns="45720" rIns="91440" bIns="45720" rtlCol="0">
            <a:normAutofit/>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ko-KR" altLang="en-US" sz="1800" b="1" dirty="0" smtClean="0">
                <a:solidFill>
                  <a:srgbClr val="002060"/>
                </a:solidFill>
                <a:latin typeface="Calibri" panose="020F0502020204030204" pitchFamily="34" charset="0"/>
                <a:cs typeface="Calibri" panose="020F0502020204030204" pitchFamily="34" charset="0"/>
              </a:rPr>
              <a:t>◈ </a:t>
            </a:r>
            <a:r>
              <a:rPr lang="en-US" altLang="ko-KR" sz="1800" b="1" dirty="0" smtClean="0">
                <a:solidFill>
                  <a:srgbClr val="002060"/>
                </a:solidFill>
                <a:latin typeface="Calibri" panose="020F0502020204030204" pitchFamily="34" charset="0"/>
                <a:cs typeface="Calibri" panose="020F0502020204030204" pitchFamily="34" charset="0"/>
              </a:rPr>
              <a:t>Ground-TCC Correction</a:t>
            </a:r>
            <a:endParaRPr lang="en-US" altLang="ko-KR" sz="1800" b="1" dirty="0">
              <a:solidFill>
                <a:srgbClr val="00206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991779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직사각형 28"/>
          <p:cNvSpPr/>
          <p:nvPr/>
        </p:nvSpPr>
        <p:spPr>
          <a:xfrm>
            <a:off x="0" y="-27384"/>
            <a:ext cx="9144000" cy="86409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sp>
        <p:nvSpPr>
          <p:cNvPr id="7" name="TextBox 6"/>
          <p:cNvSpPr txBox="1"/>
          <p:nvPr/>
        </p:nvSpPr>
        <p:spPr>
          <a:xfrm>
            <a:off x="87059" y="173832"/>
            <a:ext cx="8949437" cy="461665"/>
          </a:xfrm>
          <a:prstGeom prst="rect">
            <a:avLst/>
          </a:prstGeom>
          <a:noFill/>
        </p:spPr>
        <p:txBody>
          <a:bodyPr wrap="square" rtlCol="0">
            <a:spAutoFit/>
          </a:bodyPr>
          <a:lstStyle/>
          <a:p>
            <a:r>
              <a:rPr lang="en-US" altLang="ko-KR" sz="2400" b="1" dirty="0" smtClean="0">
                <a:solidFill>
                  <a:schemeClr val="bg1"/>
                </a:solidFill>
                <a:latin typeface="+mn-ea"/>
              </a:rPr>
              <a:t>Himawari-8 TCC Retrieval Model</a:t>
            </a:r>
            <a:endParaRPr lang="ko-KR" altLang="en-US" sz="2400" b="1" dirty="0">
              <a:solidFill>
                <a:schemeClr val="bg1"/>
              </a:solidFill>
              <a:latin typeface="+mn-ea"/>
            </a:endParaRPr>
          </a:p>
        </p:txBody>
      </p:sp>
      <p:pic>
        <p:nvPicPr>
          <p:cNvPr id="27" name="Picture 2" descr="D:\PARKKIHONG\로고 모음\국가기상위성센터 새로고\새로고_국가기상위성센터_화이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4328" y="249473"/>
            <a:ext cx="1440000" cy="3103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77212" y="2639781"/>
            <a:ext cx="2920138" cy="4218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5274757" y="2528204"/>
            <a:ext cx="3456384" cy="307777"/>
          </a:xfrm>
          <a:prstGeom prst="rect">
            <a:avLst/>
          </a:prstGeom>
          <a:noFill/>
        </p:spPr>
        <p:txBody>
          <a:bodyPr wrap="square" rtlCol="0">
            <a:spAutoFit/>
          </a:bodyPr>
          <a:lstStyle/>
          <a:p>
            <a:pPr marL="177800" indent="-177800">
              <a:buFont typeface="Wingdings" pitchFamily="2" charset="2"/>
              <a:buChar char="ü"/>
            </a:pPr>
            <a:r>
              <a:rPr lang="en-US" altLang="ko-KR" sz="1400" dirty="0" smtClean="0">
                <a:latin typeface="+mn-ea"/>
              </a:rPr>
              <a:t>Sample image for Himawari-8 TCC</a:t>
            </a:r>
            <a:endParaRPr lang="ko-KR" altLang="en-US" sz="1400" dirty="0">
              <a:latin typeface="+mn-ea"/>
            </a:endParaRPr>
          </a:p>
        </p:txBody>
      </p:sp>
      <p:sp>
        <p:nvSpPr>
          <p:cNvPr id="14" name="Rectangle 10"/>
          <p:cNvSpPr>
            <a:spLocks noGrp="1" noChangeArrowheads="1"/>
          </p:cNvSpPr>
          <p:nvPr>
            <p:ph type="sldNum" sz="quarter" idx="4294967295"/>
          </p:nvPr>
        </p:nvSpPr>
        <p:spPr bwMode="auto">
          <a:xfrm>
            <a:off x="8560792" y="6596062"/>
            <a:ext cx="583208" cy="2619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r">
              <a:defRPr sz="1000" b="1">
                <a:latin typeface="서울남산체 M" pitchFamily="18" charset="-127"/>
                <a:ea typeface="서울남산체 M" pitchFamily="18" charset="-127"/>
              </a:defRPr>
            </a:lvl1pPr>
          </a:lstStyle>
          <a:p>
            <a:pPr latinLnBrk="0">
              <a:defRPr/>
            </a:pPr>
            <a:fld id="{5A2D1C8A-7DFD-4452-81C9-AA2A05BA03EC}" type="slidenum">
              <a:rPr lang="en-US" altLang="ko-KR" kern="0" smtClean="0">
                <a:solidFill>
                  <a:sysClr val="windowText" lastClr="000000"/>
                </a:solidFill>
                <a:latin typeface="+mn-ea"/>
                <a:ea typeface="+mn-ea"/>
              </a:rPr>
              <a:pPr latinLnBrk="0">
                <a:defRPr/>
              </a:pPr>
              <a:t>11</a:t>
            </a:fld>
            <a:endParaRPr lang="en-US" altLang="ko-KR" kern="0" dirty="0">
              <a:solidFill>
                <a:sysClr val="windowText" lastClr="000000"/>
              </a:solidFill>
              <a:latin typeface="+mn-ea"/>
              <a:ea typeface="+mn-ea"/>
            </a:endParaRPr>
          </a:p>
        </p:txBody>
      </p:sp>
      <p:sp>
        <p:nvSpPr>
          <p:cNvPr id="12" name="직사각형 11"/>
          <p:cNvSpPr/>
          <p:nvPr/>
        </p:nvSpPr>
        <p:spPr>
          <a:xfrm>
            <a:off x="4644008" y="980728"/>
            <a:ext cx="4320320" cy="1384995"/>
          </a:xfrm>
          <a:prstGeom prst="rect">
            <a:avLst/>
          </a:prstGeom>
          <a:solidFill>
            <a:schemeClr val="accent6">
              <a:lumMod val="20000"/>
              <a:lumOff val="80000"/>
            </a:schemeClr>
          </a:solidFill>
        </p:spPr>
        <p:txBody>
          <a:bodyPr wrap="square">
            <a:spAutoFit/>
          </a:bodyPr>
          <a:lstStyle/>
          <a:p>
            <a:pPr marL="180000" indent="-180000">
              <a:lnSpc>
                <a:spcPct val="120000"/>
              </a:lnSpc>
              <a:buFont typeface="+mj-lt"/>
              <a:buAutoNum type="arabicPeriod"/>
            </a:pPr>
            <a:r>
              <a:rPr lang="en-US" altLang="ko-KR" sz="1400" b="1" dirty="0" smtClean="0">
                <a:latin typeface="+mn-ea"/>
              </a:rPr>
              <a:t>Preprocessing</a:t>
            </a:r>
            <a:r>
              <a:rPr lang="ko-KR" altLang="en-US" sz="1400" b="1" dirty="0" smtClean="0">
                <a:latin typeface="+mn-ea"/>
              </a:rPr>
              <a:t> </a:t>
            </a:r>
            <a:r>
              <a:rPr lang="en-US" altLang="ko-KR" sz="1400" b="1" dirty="0" smtClean="0">
                <a:latin typeface="+mn-ea"/>
              </a:rPr>
              <a:t>step</a:t>
            </a:r>
            <a:r>
              <a:rPr lang="en-US" altLang="ko-KR" sz="1400" dirty="0" smtClean="0">
                <a:latin typeface="+mn-ea"/>
              </a:rPr>
              <a:t/>
            </a:r>
            <a:br>
              <a:rPr lang="en-US" altLang="ko-KR" sz="1400" dirty="0" smtClean="0">
                <a:latin typeface="+mn-ea"/>
              </a:rPr>
            </a:br>
            <a:r>
              <a:rPr lang="en-US" altLang="ko-KR" sz="1400" dirty="0" smtClean="0">
                <a:latin typeface="+mn-ea"/>
              </a:rPr>
              <a:t>- Remove snow cover area</a:t>
            </a:r>
            <a:br>
              <a:rPr lang="en-US" altLang="ko-KR" sz="1400" dirty="0" smtClean="0">
                <a:latin typeface="+mn-ea"/>
              </a:rPr>
            </a:br>
            <a:r>
              <a:rPr lang="en-US" altLang="ko-KR" sz="1400" dirty="0" smtClean="0">
                <a:latin typeface="+mn-ea"/>
              </a:rPr>
              <a:t>- Input data for RF model</a:t>
            </a:r>
            <a:endParaRPr lang="en-US" altLang="ko-KR" sz="1400" dirty="0">
              <a:latin typeface="+mn-ea"/>
            </a:endParaRPr>
          </a:p>
          <a:p>
            <a:pPr marL="180000" indent="-180000">
              <a:lnSpc>
                <a:spcPct val="120000"/>
              </a:lnSpc>
              <a:buFont typeface="+mj-lt"/>
              <a:buAutoNum type="arabicPeriod"/>
            </a:pPr>
            <a:r>
              <a:rPr lang="en-US" altLang="ko-KR" sz="1400" b="1" dirty="0" smtClean="0">
                <a:latin typeface="+mn-ea"/>
              </a:rPr>
              <a:t>Determining TCC step (1 ~ 3)</a:t>
            </a:r>
            <a:r>
              <a:rPr lang="en-US" altLang="ko-KR" sz="1400" dirty="0" smtClean="0">
                <a:latin typeface="+mn-ea"/>
              </a:rPr>
              <a:t/>
            </a:r>
            <a:br>
              <a:rPr lang="en-US" altLang="ko-KR" sz="1400" dirty="0" smtClean="0">
                <a:latin typeface="+mn-ea"/>
              </a:rPr>
            </a:br>
            <a:r>
              <a:rPr lang="en-US" altLang="ko-KR" sz="1400" dirty="0" smtClean="0">
                <a:latin typeface="+mn-ea"/>
              </a:rPr>
              <a:t>- Decide TCC from successive RF model (1~6)</a:t>
            </a:r>
            <a:endParaRPr lang="ko-KR" altLang="en-US" sz="1400" dirty="0" smtClean="0">
              <a:latin typeface="+mn-ea"/>
            </a:endParaRPr>
          </a:p>
        </p:txBody>
      </p:sp>
      <p:pic>
        <p:nvPicPr>
          <p:cNvPr id="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4745" y="5849870"/>
            <a:ext cx="3719263" cy="863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그림 1"/>
          <p:cNvPicPr>
            <a:picLocks noChangeAspect="1"/>
          </p:cNvPicPr>
          <p:nvPr/>
        </p:nvPicPr>
        <p:blipFill>
          <a:blip r:embed="rId6"/>
          <a:stretch>
            <a:fillRect/>
          </a:stretch>
        </p:blipFill>
        <p:spPr>
          <a:xfrm>
            <a:off x="179511" y="1124744"/>
            <a:ext cx="4763909" cy="4786487"/>
          </a:xfrm>
          <a:prstGeom prst="rect">
            <a:avLst/>
          </a:prstGeom>
        </p:spPr>
      </p:pic>
    </p:spTree>
    <p:extLst>
      <p:ext uri="{BB962C8B-B14F-4D97-AF65-F5344CB8AC3E}">
        <p14:creationId xmlns:p14="http://schemas.microsoft.com/office/powerpoint/2010/main" val="23058345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직사각형 28"/>
          <p:cNvSpPr/>
          <p:nvPr/>
        </p:nvSpPr>
        <p:spPr>
          <a:xfrm>
            <a:off x="0" y="-27384"/>
            <a:ext cx="9144000" cy="86409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sp>
        <p:nvSpPr>
          <p:cNvPr id="7" name="TextBox 6"/>
          <p:cNvSpPr txBox="1"/>
          <p:nvPr/>
        </p:nvSpPr>
        <p:spPr>
          <a:xfrm>
            <a:off x="87059" y="173832"/>
            <a:ext cx="8949437" cy="461665"/>
          </a:xfrm>
          <a:prstGeom prst="rect">
            <a:avLst/>
          </a:prstGeom>
          <a:noFill/>
        </p:spPr>
        <p:txBody>
          <a:bodyPr wrap="square" rtlCol="0">
            <a:spAutoFit/>
          </a:bodyPr>
          <a:lstStyle/>
          <a:p>
            <a:r>
              <a:rPr lang="en-US" altLang="ko-KR" sz="2400" b="1" dirty="0" smtClean="0">
                <a:solidFill>
                  <a:schemeClr val="bg1"/>
                </a:solidFill>
                <a:latin typeface="+mn-ea"/>
              </a:rPr>
              <a:t>Validation Random Forest Model</a:t>
            </a:r>
            <a:endParaRPr lang="en-US" altLang="ko-KR" sz="2400" b="1" dirty="0">
              <a:solidFill>
                <a:schemeClr val="bg1"/>
              </a:solidFill>
              <a:latin typeface="+mn-ea"/>
            </a:endParaRPr>
          </a:p>
        </p:txBody>
      </p:sp>
      <p:sp>
        <p:nvSpPr>
          <p:cNvPr id="9" name="내용 개체 틀 2"/>
          <p:cNvSpPr>
            <a:spLocks noGrp="1"/>
          </p:cNvSpPr>
          <p:nvPr>
            <p:ph idx="1"/>
          </p:nvPr>
        </p:nvSpPr>
        <p:spPr>
          <a:xfrm>
            <a:off x="179512" y="942628"/>
            <a:ext cx="8054834" cy="432048"/>
          </a:xfrm>
        </p:spPr>
        <p:txBody>
          <a:bodyPr>
            <a:normAutofit/>
          </a:bodyPr>
          <a:lstStyle/>
          <a:p>
            <a:pPr marL="0" indent="0">
              <a:buNone/>
            </a:pPr>
            <a:r>
              <a:rPr lang="ko-KR" altLang="en-US" sz="1800" b="1" dirty="0" smtClean="0">
                <a:solidFill>
                  <a:srgbClr val="002060"/>
                </a:solidFill>
                <a:latin typeface="+mn-ea"/>
              </a:rPr>
              <a:t>◈ </a:t>
            </a:r>
            <a:r>
              <a:rPr lang="en-US" altLang="ko-KR" sz="1800" b="1" dirty="0" smtClean="0">
                <a:solidFill>
                  <a:srgbClr val="002060"/>
                </a:solidFill>
                <a:latin typeface="+mn-ea"/>
              </a:rPr>
              <a:t>Validation</a:t>
            </a:r>
            <a:endParaRPr lang="en-US" altLang="ko-KR" sz="1800" b="1" dirty="0">
              <a:solidFill>
                <a:srgbClr val="002060"/>
              </a:solidFill>
              <a:latin typeface="+mn-ea"/>
            </a:endParaRPr>
          </a:p>
        </p:txBody>
      </p:sp>
      <p:pic>
        <p:nvPicPr>
          <p:cNvPr id="27" name="Picture 2" descr="D:\PARKKIHONG\로고 모음\국가기상위성센터 새로고\새로고_국가기상위성센터_화이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4328" y="249473"/>
            <a:ext cx="1440000" cy="310382"/>
          </a:xfrm>
          <a:prstGeom prst="rect">
            <a:avLst/>
          </a:prstGeom>
          <a:noFill/>
          <a:extLst>
            <a:ext uri="{909E8E84-426E-40DD-AFC4-6F175D3DCCD1}">
              <a14:hiddenFill xmlns:a14="http://schemas.microsoft.com/office/drawing/2010/main">
                <a:solidFill>
                  <a:srgbClr val="FFFFFF"/>
                </a:solidFill>
              </a14:hiddenFill>
            </a:ext>
          </a:extLst>
        </p:spPr>
      </p:pic>
      <p:sp>
        <p:nvSpPr>
          <p:cNvPr id="6" name="직사각형 5"/>
          <p:cNvSpPr/>
          <p:nvPr/>
        </p:nvSpPr>
        <p:spPr>
          <a:xfrm>
            <a:off x="395536" y="1308869"/>
            <a:ext cx="5616624" cy="867930"/>
          </a:xfrm>
          <a:prstGeom prst="rect">
            <a:avLst/>
          </a:prstGeom>
        </p:spPr>
        <p:txBody>
          <a:bodyPr wrap="square">
            <a:spAutoFit/>
          </a:bodyPr>
          <a:lstStyle/>
          <a:p>
            <a:pPr marL="180000" indent="-180000">
              <a:lnSpc>
                <a:spcPct val="120000"/>
              </a:lnSpc>
              <a:buFont typeface="Wingdings" pitchFamily="2" charset="2"/>
              <a:buChar char="§"/>
            </a:pPr>
            <a:r>
              <a:rPr lang="en-US" altLang="ko-KR" sz="1400" dirty="0" smtClean="0">
                <a:latin typeface="+mn-ea"/>
              </a:rPr>
              <a:t>Period: September ~ December 2015 (daytime only 09~18 KST</a:t>
            </a:r>
            <a:r>
              <a:rPr lang="en-US" altLang="ko-KR" sz="1400" dirty="0">
                <a:latin typeface="+mn-ea"/>
              </a:rPr>
              <a:t>)</a:t>
            </a:r>
          </a:p>
          <a:p>
            <a:pPr marL="180000" indent="-180000">
              <a:lnSpc>
                <a:spcPct val="120000"/>
              </a:lnSpc>
              <a:buFont typeface="Wingdings" pitchFamily="2" charset="2"/>
              <a:buChar char="§"/>
            </a:pPr>
            <a:r>
              <a:rPr lang="en-US" altLang="ko-KR" sz="1400" dirty="0" smtClean="0">
                <a:latin typeface="+mn-ea"/>
              </a:rPr>
              <a:t>Sites : 22 sites (Seoul , </a:t>
            </a:r>
            <a:r>
              <a:rPr lang="en-US" altLang="ko-KR" sz="1400" dirty="0" err="1" smtClean="0">
                <a:latin typeface="+mn-ea"/>
              </a:rPr>
              <a:t>Jeju</a:t>
            </a:r>
            <a:r>
              <a:rPr lang="en-US" altLang="ko-KR" sz="1400" dirty="0" smtClean="0">
                <a:latin typeface="+mn-ea"/>
              </a:rPr>
              <a:t> etc.)</a:t>
            </a:r>
            <a:endParaRPr lang="en-US" altLang="ko-KR" sz="1400" dirty="0">
              <a:latin typeface="+mn-ea"/>
            </a:endParaRPr>
          </a:p>
          <a:p>
            <a:pPr marL="180000" indent="-180000">
              <a:lnSpc>
                <a:spcPct val="120000"/>
              </a:lnSpc>
              <a:buFont typeface="Wingdings" pitchFamily="2" charset="2"/>
              <a:buChar char="§"/>
            </a:pPr>
            <a:r>
              <a:rPr lang="en-US" altLang="ko-KR" sz="1400" dirty="0" smtClean="0">
                <a:latin typeface="+mn-ea"/>
              </a:rPr>
              <a:t>Comparison nearest pixel with observation site</a:t>
            </a:r>
            <a:endParaRPr lang="ko-KR" altLang="en-US" sz="1400" dirty="0">
              <a:latin typeface="+mn-ea"/>
            </a:endParaRPr>
          </a:p>
        </p:txBody>
      </p:sp>
      <p:pic>
        <p:nvPicPr>
          <p:cNvPr id="11" name="Picture 4" descr="C:\Users\분석과1\Desktop\R_CA\2차결과\ca_density_plot_2015.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531" t="2187" r="4803" b="3772"/>
          <a:stretch/>
        </p:blipFill>
        <p:spPr bwMode="auto">
          <a:xfrm>
            <a:off x="6060504" y="678126"/>
            <a:ext cx="2952328" cy="3096344"/>
          </a:xfrm>
          <a:prstGeom prst="rect">
            <a:avLst/>
          </a:prstGeom>
          <a:noFill/>
          <a:extLst>
            <a:ext uri="{909E8E84-426E-40DD-AFC4-6F175D3DCCD1}">
              <a14:hiddenFill xmlns:a14="http://schemas.microsoft.com/office/drawing/2010/main">
                <a:solidFill>
                  <a:srgbClr val="FFFFFF"/>
                </a:solidFill>
              </a14:hiddenFill>
            </a:ext>
          </a:extLst>
        </p:spPr>
      </p:pic>
      <p:grpSp>
        <p:nvGrpSpPr>
          <p:cNvPr id="2" name="그룹 1"/>
          <p:cNvGrpSpPr/>
          <p:nvPr/>
        </p:nvGrpSpPr>
        <p:grpSpPr>
          <a:xfrm>
            <a:off x="539552" y="2249794"/>
            <a:ext cx="5112568" cy="4491574"/>
            <a:chOff x="327458" y="2000200"/>
            <a:chExt cx="5396670" cy="4741168"/>
          </a:xfrm>
        </p:grpSpPr>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458" y="2000200"/>
              <a:ext cx="5396670" cy="4741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39625" y="2139044"/>
              <a:ext cx="3043947" cy="2093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직사각형 11"/>
            <p:cNvSpPr/>
            <p:nvPr/>
          </p:nvSpPr>
          <p:spPr>
            <a:xfrm>
              <a:off x="1403648" y="4370784"/>
              <a:ext cx="4032448" cy="1290464"/>
            </a:xfrm>
            <a:prstGeom prst="rect">
              <a:avLst/>
            </a:prstGeom>
            <a:noFill/>
            <a:ln w="317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grpSp>
      <p:graphicFrame>
        <p:nvGraphicFramePr>
          <p:cNvPr id="13" name="표 12"/>
          <p:cNvGraphicFramePr>
            <a:graphicFrameLocks noGrp="1"/>
          </p:cNvGraphicFramePr>
          <p:nvPr>
            <p:extLst>
              <p:ext uri="{D42A27DB-BD31-4B8C-83A1-F6EECF244321}">
                <p14:modId xmlns:p14="http://schemas.microsoft.com/office/powerpoint/2010/main" val="1355818598"/>
              </p:ext>
            </p:extLst>
          </p:nvPr>
        </p:nvGraphicFramePr>
        <p:xfrm>
          <a:off x="6144315" y="4865712"/>
          <a:ext cx="2520000" cy="1371600"/>
        </p:xfrm>
        <a:graphic>
          <a:graphicData uri="http://schemas.openxmlformats.org/drawingml/2006/table">
            <a:tbl>
              <a:tblPr firstRow="1" bandRow="1">
                <a:tableStyleId>{5C22544A-7EE6-4342-B048-85BDC9FD1C3A}</a:tableStyleId>
              </a:tblPr>
              <a:tblGrid>
                <a:gridCol w="840000">
                  <a:extLst>
                    <a:ext uri="{9D8B030D-6E8A-4147-A177-3AD203B41FA5}">
                      <a16:colId xmlns:a16="http://schemas.microsoft.com/office/drawing/2014/main" val="20000"/>
                    </a:ext>
                  </a:extLst>
                </a:gridCol>
                <a:gridCol w="840000">
                  <a:extLst>
                    <a:ext uri="{9D8B030D-6E8A-4147-A177-3AD203B41FA5}">
                      <a16:colId xmlns:a16="http://schemas.microsoft.com/office/drawing/2014/main" val="20001"/>
                    </a:ext>
                  </a:extLst>
                </a:gridCol>
                <a:gridCol w="840000">
                  <a:extLst>
                    <a:ext uri="{9D8B030D-6E8A-4147-A177-3AD203B41FA5}">
                      <a16:colId xmlns:a16="http://schemas.microsoft.com/office/drawing/2014/main" val="20002"/>
                    </a:ext>
                  </a:extLst>
                </a:gridCol>
              </a:tblGrid>
              <a:tr h="167342">
                <a:tc>
                  <a:txBody>
                    <a:bodyPr/>
                    <a:lstStyle/>
                    <a:p>
                      <a:pPr algn="ctr" latinLnBrk="1"/>
                      <a:endParaRPr lang="ko-KR" altLang="en-US" sz="1200" dirty="0">
                        <a:latin typeface="+mn-ea"/>
                        <a:ea typeface="+mn-ea"/>
                      </a:endParaRPr>
                    </a:p>
                  </a:txBody>
                  <a:tcPr anchor="ctr">
                    <a:solidFill>
                      <a:srgbClr val="002060"/>
                    </a:solidFill>
                  </a:tcPr>
                </a:tc>
                <a:tc>
                  <a:txBody>
                    <a:bodyPr/>
                    <a:lstStyle/>
                    <a:p>
                      <a:pPr algn="ctr" latinLnBrk="1"/>
                      <a:r>
                        <a:rPr lang="en-US" altLang="ko-KR" sz="1200" b="1" dirty="0" smtClean="0">
                          <a:latin typeface="+mn-ea"/>
                          <a:ea typeface="+mn-ea"/>
                        </a:rPr>
                        <a:t>0~10</a:t>
                      </a:r>
                      <a:endParaRPr lang="ko-KR" altLang="en-US" sz="1200" b="1" dirty="0">
                        <a:latin typeface="+mn-ea"/>
                        <a:ea typeface="+mn-ea"/>
                      </a:endParaRPr>
                    </a:p>
                  </a:txBody>
                  <a:tcPr anchor="ctr">
                    <a:solidFill>
                      <a:srgbClr val="002060"/>
                    </a:solidFill>
                  </a:tcPr>
                </a:tc>
                <a:tc>
                  <a:txBody>
                    <a:bodyPr/>
                    <a:lstStyle/>
                    <a:p>
                      <a:pPr algn="ctr" latinLnBrk="1"/>
                      <a:r>
                        <a:rPr lang="en-US" altLang="ko-KR" sz="1200" b="1" dirty="0" smtClean="0">
                          <a:latin typeface="+mn-ea"/>
                          <a:ea typeface="+mn-ea"/>
                        </a:rPr>
                        <a:t>1~9</a:t>
                      </a:r>
                      <a:endParaRPr lang="ko-KR" altLang="en-US" sz="1200" b="1" dirty="0">
                        <a:latin typeface="+mn-ea"/>
                        <a:ea typeface="+mn-ea"/>
                      </a:endParaRPr>
                    </a:p>
                  </a:txBody>
                  <a:tcPr anchor="ctr">
                    <a:solidFill>
                      <a:srgbClr val="002060"/>
                    </a:solidFill>
                  </a:tcPr>
                </a:tc>
                <a:extLst>
                  <a:ext uri="{0D108BD9-81ED-4DB2-BD59-A6C34878D82A}">
                    <a16:rowId xmlns:a16="http://schemas.microsoft.com/office/drawing/2014/main" val="10000"/>
                  </a:ext>
                </a:extLst>
              </a:tr>
              <a:tr h="167342">
                <a:tc>
                  <a:txBody>
                    <a:bodyPr/>
                    <a:lstStyle/>
                    <a:p>
                      <a:pPr algn="ctr" latinLnBrk="1"/>
                      <a:r>
                        <a:rPr lang="en-US" altLang="ko-KR" sz="1200" b="0" dirty="0" smtClean="0">
                          <a:solidFill>
                            <a:schemeClr val="tx1"/>
                          </a:solidFill>
                          <a:latin typeface="+mn-ea"/>
                          <a:ea typeface="+mn-ea"/>
                        </a:rPr>
                        <a:t>±0 </a:t>
                      </a:r>
                      <a:endParaRPr lang="ko-KR" altLang="en-US" sz="1200" b="0" dirty="0">
                        <a:solidFill>
                          <a:schemeClr val="tx1"/>
                        </a:solidFill>
                        <a:latin typeface="+mn-ea"/>
                        <a:ea typeface="+mn-ea"/>
                      </a:endParaRPr>
                    </a:p>
                  </a:txBody>
                  <a:tcPr anchor="ctr">
                    <a:solidFill>
                      <a:srgbClr val="FFC000"/>
                    </a:solidFill>
                  </a:tcPr>
                </a:tc>
                <a:tc>
                  <a:txBody>
                    <a:bodyPr/>
                    <a:lstStyle/>
                    <a:p>
                      <a:pPr algn="ctr" latinLnBrk="1"/>
                      <a:r>
                        <a:rPr lang="en-US" altLang="ko-KR" sz="1200" dirty="0" smtClean="0">
                          <a:latin typeface="+mn-ea"/>
                          <a:ea typeface="+mn-ea"/>
                        </a:rPr>
                        <a:t>43.9%</a:t>
                      </a:r>
                      <a:endParaRPr lang="ko-KR" altLang="en-US" sz="1200" dirty="0">
                        <a:latin typeface="+mn-ea"/>
                        <a:ea typeface="+mn-ea"/>
                      </a:endParaRPr>
                    </a:p>
                  </a:txBody>
                  <a:tcPr anchor="ctr">
                    <a:solidFill>
                      <a:srgbClr val="FFFF00"/>
                    </a:solidFill>
                  </a:tcPr>
                </a:tc>
                <a:tc>
                  <a:txBody>
                    <a:bodyPr/>
                    <a:lstStyle/>
                    <a:p>
                      <a:pPr algn="ctr" latinLnBrk="1"/>
                      <a:r>
                        <a:rPr lang="en-US" altLang="ko-KR" sz="1200" dirty="0" smtClean="0">
                          <a:latin typeface="+mn-ea"/>
                          <a:ea typeface="+mn-ea"/>
                        </a:rPr>
                        <a:t>13.4%</a:t>
                      </a:r>
                      <a:endParaRPr lang="ko-KR" altLang="en-US" sz="1200" dirty="0">
                        <a:latin typeface="+mn-ea"/>
                        <a:ea typeface="+mn-ea"/>
                      </a:endParaRPr>
                    </a:p>
                  </a:txBody>
                  <a:tcPr anchor="ctr">
                    <a:solidFill>
                      <a:srgbClr val="FFFF00"/>
                    </a:solidFill>
                  </a:tcPr>
                </a:tc>
                <a:extLst>
                  <a:ext uri="{0D108BD9-81ED-4DB2-BD59-A6C34878D82A}">
                    <a16:rowId xmlns:a16="http://schemas.microsoft.com/office/drawing/2014/main" val="10001"/>
                  </a:ext>
                </a:extLst>
              </a:tr>
              <a:tr h="167342">
                <a:tc>
                  <a:txBody>
                    <a:bodyPr/>
                    <a:lstStyle/>
                    <a:p>
                      <a:pPr algn="ctr" latinLnBrk="1"/>
                      <a:r>
                        <a:rPr lang="en-US" altLang="ko-KR" sz="1200" b="0" dirty="0" smtClean="0">
                          <a:solidFill>
                            <a:schemeClr val="tx1"/>
                          </a:solidFill>
                          <a:latin typeface="+mn-ea"/>
                          <a:ea typeface="+mn-ea"/>
                        </a:rPr>
                        <a:t>±1</a:t>
                      </a:r>
                      <a:endParaRPr lang="ko-KR" altLang="en-US" sz="1200" b="0" dirty="0">
                        <a:solidFill>
                          <a:schemeClr val="tx1"/>
                        </a:solidFill>
                        <a:latin typeface="+mn-ea"/>
                        <a:ea typeface="+mn-ea"/>
                      </a:endParaRPr>
                    </a:p>
                  </a:txBody>
                  <a:tcPr anchor="ctr">
                    <a:solidFill>
                      <a:srgbClr val="FFC000"/>
                    </a:solidFill>
                  </a:tcPr>
                </a:tc>
                <a:tc>
                  <a:txBody>
                    <a:bodyPr/>
                    <a:lstStyle/>
                    <a:p>
                      <a:pPr algn="ctr" latinLnBrk="1"/>
                      <a:r>
                        <a:rPr lang="en-US" altLang="ko-KR" sz="1200" dirty="0" smtClean="0">
                          <a:latin typeface="+mn-ea"/>
                          <a:ea typeface="+mn-ea"/>
                        </a:rPr>
                        <a:t>74.5%</a:t>
                      </a:r>
                      <a:endParaRPr lang="ko-KR" altLang="en-US" sz="1200" dirty="0">
                        <a:latin typeface="+mn-ea"/>
                        <a:ea typeface="+mn-ea"/>
                      </a:endParaRPr>
                    </a:p>
                  </a:txBody>
                  <a:tcPr anchor="ctr">
                    <a:solidFill>
                      <a:srgbClr val="FFFF00"/>
                    </a:solidFill>
                  </a:tcPr>
                </a:tc>
                <a:tc>
                  <a:txBody>
                    <a:bodyPr/>
                    <a:lstStyle/>
                    <a:p>
                      <a:pPr algn="ctr" latinLnBrk="1"/>
                      <a:r>
                        <a:rPr lang="en-US" altLang="ko-KR" sz="1200" dirty="0" smtClean="0">
                          <a:latin typeface="+mn-ea"/>
                          <a:ea typeface="+mn-ea"/>
                        </a:rPr>
                        <a:t>39.4%</a:t>
                      </a:r>
                      <a:endParaRPr lang="ko-KR" altLang="en-US" sz="1200" dirty="0">
                        <a:latin typeface="+mn-ea"/>
                        <a:ea typeface="+mn-ea"/>
                      </a:endParaRPr>
                    </a:p>
                  </a:txBody>
                  <a:tcPr anchor="ctr">
                    <a:solidFill>
                      <a:srgbClr val="FFFF00"/>
                    </a:solidFill>
                  </a:tcPr>
                </a:tc>
                <a:extLst>
                  <a:ext uri="{0D108BD9-81ED-4DB2-BD59-A6C34878D82A}">
                    <a16:rowId xmlns:a16="http://schemas.microsoft.com/office/drawing/2014/main" val="10002"/>
                  </a:ext>
                </a:extLst>
              </a:tr>
              <a:tr h="167342">
                <a:tc>
                  <a:txBody>
                    <a:bodyPr/>
                    <a:lstStyle/>
                    <a:p>
                      <a:pPr algn="ctr" latinLnBrk="1"/>
                      <a:r>
                        <a:rPr lang="en-US" altLang="ko-KR" sz="1200" b="0" dirty="0" smtClean="0">
                          <a:solidFill>
                            <a:schemeClr val="tx1"/>
                          </a:solidFill>
                          <a:latin typeface="+mn-ea"/>
                          <a:ea typeface="+mn-ea"/>
                        </a:rPr>
                        <a:t>±2</a:t>
                      </a:r>
                      <a:endParaRPr lang="ko-KR" altLang="en-US" sz="1200" b="0" dirty="0">
                        <a:solidFill>
                          <a:schemeClr val="tx1"/>
                        </a:solidFill>
                        <a:latin typeface="+mn-ea"/>
                        <a:ea typeface="+mn-ea"/>
                      </a:endParaRPr>
                    </a:p>
                  </a:txBody>
                  <a:tcPr anchor="ctr">
                    <a:solidFill>
                      <a:srgbClr val="FFC000"/>
                    </a:solidFill>
                  </a:tcPr>
                </a:tc>
                <a:tc>
                  <a:txBody>
                    <a:bodyPr/>
                    <a:lstStyle/>
                    <a:p>
                      <a:pPr algn="ctr" latinLnBrk="1"/>
                      <a:r>
                        <a:rPr lang="en-US" altLang="ko-KR" sz="1200" b="1" dirty="0" smtClean="0">
                          <a:solidFill>
                            <a:srgbClr val="FF0000"/>
                          </a:solidFill>
                          <a:latin typeface="+mn-ea"/>
                          <a:ea typeface="+mn-ea"/>
                        </a:rPr>
                        <a:t>89.3%</a:t>
                      </a:r>
                      <a:endParaRPr lang="ko-KR" altLang="en-US" sz="1200" b="1" dirty="0">
                        <a:solidFill>
                          <a:srgbClr val="FF0000"/>
                        </a:solidFill>
                        <a:latin typeface="+mn-ea"/>
                        <a:ea typeface="+mn-ea"/>
                      </a:endParaRPr>
                    </a:p>
                  </a:txBody>
                  <a:tcPr anchor="ctr">
                    <a:solidFill>
                      <a:srgbClr val="FFFF00"/>
                    </a:solidFill>
                  </a:tcPr>
                </a:tc>
                <a:tc>
                  <a:txBody>
                    <a:bodyPr/>
                    <a:lstStyle/>
                    <a:p>
                      <a:pPr algn="ctr" latinLnBrk="1"/>
                      <a:r>
                        <a:rPr lang="en-US" altLang="ko-KR" sz="1200" b="1" dirty="0" smtClean="0">
                          <a:latin typeface="+mn-ea"/>
                          <a:ea typeface="+mn-ea"/>
                        </a:rPr>
                        <a:t>51.7%</a:t>
                      </a:r>
                      <a:endParaRPr lang="ko-KR" altLang="en-US" sz="1200" b="1" dirty="0">
                        <a:latin typeface="+mn-ea"/>
                        <a:ea typeface="+mn-ea"/>
                      </a:endParaRPr>
                    </a:p>
                  </a:txBody>
                  <a:tcPr anchor="ctr">
                    <a:solidFill>
                      <a:srgbClr val="FFFF00"/>
                    </a:solidFill>
                  </a:tcPr>
                </a:tc>
                <a:extLst>
                  <a:ext uri="{0D108BD9-81ED-4DB2-BD59-A6C34878D82A}">
                    <a16:rowId xmlns:a16="http://schemas.microsoft.com/office/drawing/2014/main" val="10003"/>
                  </a:ext>
                </a:extLst>
              </a:tr>
              <a:tr h="167342">
                <a:tc>
                  <a:txBody>
                    <a:bodyPr/>
                    <a:lstStyle/>
                    <a:p>
                      <a:pPr algn="ctr" latinLnBrk="1"/>
                      <a:r>
                        <a:rPr lang="en-US" altLang="ko-KR" sz="1200" b="0" dirty="0" smtClean="0">
                          <a:solidFill>
                            <a:schemeClr val="tx1"/>
                          </a:solidFill>
                          <a:latin typeface="+mn-ea"/>
                          <a:ea typeface="+mn-ea"/>
                        </a:rPr>
                        <a:t>Total</a:t>
                      </a:r>
                      <a:endParaRPr lang="ko-KR" altLang="en-US" sz="1200" b="0" dirty="0">
                        <a:solidFill>
                          <a:schemeClr val="tx1"/>
                        </a:solidFill>
                        <a:latin typeface="+mn-ea"/>
                        <a:ea typeface="+mn-ea"/>
                      </a:endParaRPr>
                    </a:p>
                  </a:txBody>
                  <a:tcPr anchor="ctr">
                    <a:solidFill>
                      <a:srgbClr val="FFC000"/>
                    </a:solidFill>
                  </a:tcPr>
                </a:tc>
                <a:tc>
                  <a:txBody>
                    <a:bodyPr/>
                    <a:lstStyle/>
                    <a:p>
                      <a:pPr algn="ctr" latinLnBrk="1"/>
                      <a:r>
                        <a:rPr lang="en-US" altLang="ko-KR" sz="1200" dirty="0" smtClean="0">
                          <a:latin typeface="+mn-ea"/>
                          <a:ea typeface="+mn-ea"/>
                        </a:rPr>
                        <a:t>100.0%</a:t>
                      </a:r>
                      <a:endParaRPr lang="ko-KR" altLang="en-US" sz="1200" dirty="0">
                        <a:latin typeface="+mn-ea"/>
                        <a:ea typeface="+mn-ea"/>
                      </a:endParaRPr>
                    </a:p>
                  </a:txBody>
                  <a:tcPr anchor="ctr">
                    <a:solidFill>
                      <a:srgbClr val="FFFF00"/>
                    </a:solidFill>
                  </a:tcPr>
                </a:tc>
                <a:tc>
                  <a:txBody>
                    <a:bodyPr/>
                    <a:lstStyle/>
                    <a:p>
                      <a:pPr algn="ctr" latinLnBrk="1"/>
                      <a:r>
                        <a:rPr lang="en-US" altLang="ko-KR" sz="1200" dirty="0" smtClean="0">
                          <a:latin typeface="+mn-ea"/>
                          <a:ea typeface="+mn-ea"/>
                        </a:rPr>
                        <a:t>60.4%</a:t>
                      </a:r>
                      <a:endParaRPr lang="ko-KR" altLang="en-US" sz="1200" dirty="0">
                        <a:latin typeface="+mn-ea"/>
                        <a:ea typeface="+mn-ea"/>
                      </a:endParaRPr>
                    </a:p>
                  </a:txBody>
                  <a:tcPr anchor="ctr">
                    <a:solidFill>
                      <a:srgbClr val="FFFF00"/>
                    </a:solidFill>
                  </a:tcPr>
                </a:tc>
                <a:extLst>
                  <a:ext uri="{0D108BD9-81ED-4DB2-BD59-A6C34878D82A}">
                    <a16:rowId xmlns:a16="http://schemas.microsoft.com/office/drawing/2014/main" val="10004"/>
                  </a:ext>
                </a:extLst>
              </a:tr>
            </a:tbl>
          </a:graphicData>
        </a:graphic>
      </p:graphicFrame>
      <p:graphicFrame>
        <p:nvGraphicFramePr>
          <p:cNvPr id="14" name="표 13"/>
          <p:cNvGraphicFramePr>
            <a:graphicFrameLocks noGrp="1"/>
          </p:cNvGraphicFramePr>
          <p:nvPr>
            <p:extLst/>
          </p:nvPr>
        </p:nvGraphicFramePr>
        <p:xfrm>
          <a:off x="6144315" y="4142799"/>
          <a:ext cx="2520000" cy="548640"/>
        </p:xfrm>
        <a:graphic>
          <a:graphicData uri="http://schemas.openxmlformats.org/drawingml/2006/table">
            <a:tbl>
              <a:tblPr firstRow="1" bandRow="1">
                <a:tableStyleId>{5C22544A-7EE6-4342-B048-85BDC9FD1C3A}</a:tableStyleId>
              </a:tblPr>
              <a:tblGrid>
                <a:gridCol w="840000">
                  <a:extLst>
                    <a:ext uri="{9D8B030D-6E8A-4147-A177-3AD203B41FA5}">
                      <a16:colId xmlns:a16="http://schemas.microsoft.com/office/drawing/2014/main" val="20000"/>
                    </a:ext>
                  </a:extLst>
                </a:gridCol>
                <a:gridCol w="840000">
                  <a:extLst>
                    <a:ext uri="{9D8B030D-6E8A-4147-A177-3AD203B41FA5}">
                      <a16:colId xmlns:a16="http://schemas.microsoft.com/office/drawing/2014/main" val="20001"/>
                    </a:ext>
                  </a:extLst>
                </a:gridCol>
                <a:gridCol w="840000">
                  <a:extLst>
                    <a:ext uri="{9D8B030D-6E8A-4147-A177-3AD203B41FA5}">
                      <a16:colId xmlns:a16="http://schemas.microsoft.com/office/drawing/2014/main" val="20002"/>
                    </a:ext>
                  </a:extLst>
                </a:gridCol>
              </a:tblGrid>
              <a:tr h="167342">
                <a:tc>
                  <a:txBody>
                    <a:bodyPr/>
                    <a:lstStyle/>
                    <a:p>
                      <a:pPr algn="ctr" latinLnBrk="1"/>
                      <a:r>
                        <a:rPr lang="en-US" altLang="ko-KR" sz="1200" dirty="0" smtClean="0">
                          <a:latin typeface="+mn-ea"/>
                          <a:ea typeface="+mn-ea"/>
                        </a:rPr>
                        <a:t>Bias</a:t>
                      </a:r>
                      <a:endParaRPr lang="ko-KR" altLang="en-US" sz="1200" dirty="0">
                        <a:latin typeface="+mn-ea"/>
                        <a:ea typeface="+mn-ea"/>
                      </a:endParaRPr>
                    </a:p>
                  </a:txBody>
                  <a:tcPr anchor="ctr">
                    <a:solidFill>
                      <a:srgbClr val="002060"/>
                    </a:solidFill>
                  </a:tcPr>
                </a:tc>
                <a:tc>
                  <a:txBody>
                    <a:bodyPr/>
                    <a:lstStyle/>
                    <a:p>
                      <a:pPr algn="ctr" latinLnBrk="1"/>
                      <a:r>
                        <a:rPr lang="en-US" altLang="ko-KR" sz="1200" dirty="0" smtClean="0">
                          <a:latin typeface="+mn-ea"/>
                          <a:ea typeface="+mn-ea"/>
                        </a:rPr>
                        <a:t>RMSE</a:t>
                      </a:r>
                      <a:endParaRPr lang="ko-KR" altLang="en-US" sz="1200" dirty="0">
                        <a:latin typeface="+mn-ea"/>
                        <a:ea typeface="+mn-ea"/>
                      </a:endParaRPr>
                    </a:p>
                  </a:txBody>
                  <a:tcPr anchor="ctr">
                    <a:solidFill>
                      <a:srgbClr val="002060"/>
                    </a:solidFill>
                  </a:tcPr>
                </a:tc>
                <a:tc>
                  <a:txBody>
                    <a:bodyPr/>
                    <a:lstStyle/>
                    <a:p>
                      <a:pPr algn="ctr" latinLnBrk="1"/>
                      <a:r>
                        <a:rPr lang="en-US" altLang="ko-KR" sz="1200" dirty="0" smtClean="0">
                          <a:latin typeface="+mn-ea"/>
                          <a:ea typeface="+mn-ea"/>
                        </a:rPr>
                        <a:t>Corr.</a:t>
                      </a:r>
                      <a:endParaRPr lang="ko-KR" altLang="en-US" sz="1200" dirty="0">
                        <a:latin typeface="+mn-ea"/>
                        <a:ea typeface="+mn-ea"/>
                      </a:endParaRPr>
                    </a:p>
                  </a:txBody>
                  <a:tcPr anchor="ctr">
                    <a:solidFill>
                      <a:srgbClr val="002060"/>
                    </a:solidFill>
                  </a:tcPr>
                </a:tc>
                <a:extLst>
                  <a:ext uri="{0D108BD9-81ED-4DB2-BD59-A6C34878D82A}">
                    <a16:rowId xmlns:a16="http://schemas.microsoft.com/office/drawing/2014/main" val="10000"/>
                  </a:ext>
                </a:extLst>
              </a:tr>
              <a:tr h="167342">
                <a:tc>
                  <a:txBody>
                    <a:bodyPr/>
                    <a:lstStyle/>
                    <a:p>
                      <a:pPr algn="ctr" latinLnBrk="1"/>
                      <a:r>
                        <a:rPr lang="en-US" altLang="ko-KR" sz="1200" dirty="0" smtClean="0">
                          <a:latin typeface="+mn-ea"/>
                          <a:ea typeface="+mn-ea"/>
                        </a:rPr>
                        <a:t>-0.05</a:t>
                      </a:r>
                      <a:endParaRPr lang="ko-KR" altLang="en-US" sz="1200" dirty="0">
                        <a:latin typeface="+mn-ea"/>
                        <a:ea typeface="+mn-ea"/>
                      </a:endParaRPr>
                    </a:p>
                  </a:txBody>
                  <a:tcPr anchor="ctr">
                    <a:solidFill>
                      <a:srgbClr val="FFFF00"/>
                    </a:solidFill>
                  </a:tcPr>
                </a:tc>
                <a:tc>
                  <a:txBody>
                    <a:bodyPr/>
                    <a:lstStyle/>
                    <a:p>
                      <a:pPr algn="ctr" latinLnBrk="1"/>
                      <a:r>
                        <a:rPr lang="en-US" altLang="ko-KR" sz="1200" dirty="0" smtClean="0">
                          <a:latin typeface="+mn-ea"/>
                          <a:ea typeface="+mn-ea"/>
                        </a:rPr>
                        <a:t>1.58</a:t>
                      </a:r>
                      <a:endParaRPr lang="ko-KR" altLang="en-US" sz="1200" dirty="0">
                        <a:latin typeface="+mn-ea"/>
                        <a:ea typeface="+mn-ea"/>
                      </a:endParaRPr>
                    </a:p>
                  </a:txBody>
                  <a:tcPr anchor="ctr">
                    <a:solidFill>
                      <a:srgbClr val="FFFF00"/>
                    </a:solidFill>
                  </a:tcPr>
                </a:tc>
                <a:tc>
                  <a:txBody>
                    <a:bodyPr/>
                    <a:lstStyle/>
                    <a:p>
                      <a:pPr algn="ctr" latinLnBrk="1"/>
                      <a:r>
                        <a:rPr lang="en-US" altLang="ko-KR" sz="1200" dirty="0" smtClean="0">
                          <a:latin typeface="+mn-ea"/>
                          <a:ea typeface="+mn-ea"/>
                        </a:rPr>
                        <a:t>91%</a:t>
                      </a:r>
                      <a:endParaRPr lang="ko-KR" altLang="en-US" sz="1200" dirty="0">
                        <a:latin typeface="+mn-ea"/>
                        <a:ea typeface="+mn-ea"/>
                      </a:endParaRPr>
                    </a:p>
                  </a:txBody>
                  <a:tcPr anchor="ctr">
                    <a:solidFill>
                      <a:srgbClr val="FFFF00"/>
                    </a:solidFill>
                  </a:tcPr>
                </a:tc>
                <a:extLst>
                  <a:ext uri="{0D108BD9-81ED-4DB2-BD59-A6C34878D82A}">
                    <a16:rowId xmlns:a16="http://schemas.microsoft.com/office/drawing/2014/main" val="10001"/>
                  </a:ext>
                </a:extLst>
              </a:tr>
            </a:tbl>
          </a:graphicData>
        </a:graphic>
      </p:graphicFrame>
      <p:sp>
        <p:nvSpPr>
          <p:cNvPr id="16" name="Rectangle 10"/>
          <p:cNvSpPr>
            <a:spLocks noGrp="1" noChangeArrowheads="1"/>
          </p:cNvSpPr>
          <p:nvPr>
            <p:ph type="sldNum" sz="quarter" idx="4294967295"/>
          </p:nvPr>
        </p:nvSpPr>
        <p:spPr bwMode="auto">
          <a:xfrm>
            <a:off x="8560792" y="6596062"/>
            <a:ext cx="583208" cy="2619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r">
              <a:defRPr sz="1000" b="1">
                <a:latin typeface="서울남산체 M" pitchFamily="18" charset="-127"/>
                <a:ea typeface="서울남산체 M" pitchFamily="18" charset="-127"/>
              </a:defRPr>
            </a:lvl1pPr>
          </a:lstStyle>
          <a:p>
            <a:pPr latinLnBrk="0">
              <a:defRPr/>
            </a:pPr>
            <a:fld id="{5A2D1C8A-7DFD-4452-81C9-AA2A05BA03EC}" type="slidenum">
              <a:rPr lang="en-US" altLang="ko-KR" kern="0" smtClean="0">
                <a:solidFill>
                  <a:sysClr val="windowText" lastClr="000000"/>
                </a:solidFill>
                <a:latin typeface="+mn-ea"/>
                <a:ea typeface="+mn-ea"/>
              </a:rPr>
              <a:pPr latinLnBrk="0">
                <a:defRPr/>
              </a:pPr>
              <a:t>12</a:t>
            </a:fld>
            <a:endParaRPr lang="en-US" altLang="ko-KR" kern="0" dirty="0">
              <a:solidFill>
                <a:sysClr val="windowText" lastClr="000000"/>
              </a:solidFill>
              <a:latin typeface="+mn-ea"/>
              <a:ea typeface="+mn-ea"/>
            </a:endParaRPr>
          </a:p>
        </p:txBody>
      </p:sp>
      <p:sp>
        <p:nvSpPr>
          <p:cNvPr id="17" name="직사각형 16"/>
          <p:cNvSpPr/>
          <p:nvPr/>
        </p:nvSpPr>
        <p:spPr>
          <a:xfrm>
            <a:off x="6036572" y="6317822"/>
            <a:ext cx="2759488" cy="461665"/>
          </a:xfrm>
          <a:prstGeom prst="rect">
            <a:avLst/>
          </a:prstGeom>
        </p:spPr>
        <p:txBody>
          <a:bodyPr wrap="square">
            <a:spAutoFit/>
          </a:bodyPr>
          <a:lstStyle/>
          <a:p>
            <a:r>
              <a:rPr lang="en-US" altLang="ko-KR" sz="1200" dirty="0" smtClean="0">
                <a:latin typeface="Calibri" panose="020F0502020204030204" pitchFamily="34" charset="0"/>
                <a:cs typeface="Calibri" panose="020F0502020204030204" pitchFamily="34" charset="0"/>
              </a:rPr>
              <a:t>※ 0, </a:t>
            </a:r>
            <a:r>
              <a:rPr lang="en-US" altLang="ko-KR" sz="1200" dirty="0" smtClean="0">
                <a:latin typeface="Calibri" panose="020F0502020204030204" pitchFamily="34" charset="0"/>
                <a:ea typeface="맑은 고딕" panose="020B0503020000020004" pitchFamily="50" charset="-127"/>
                <a:cs typeface="Calibri" panose="020F0502020204030204" pitchFamily="34" charset="0"/>
              </a:rPr>
              <a:t>±1</a:t>
            </a:r>
            <a:r>
              <a:rPr lang="en-US" altLang="ko-KR" sz="1200" dirty="0">
                <a:latin typeface="Calibri" panose="020F0502020204030204" pitchFamily="34" charset="0"/>
                <a:cs typeface="Calibri" panose="020F0502020204030204" pitchFamily="34" charset="0"/>
              </a:rPr>
              <a:t>, </a:t>
            </a:r>
            <a:r>
              <a:rPr lang="en-US" altLang="ko-KR" sz="1200" dirty="0" smtClean="0">
                <a:latin typeface="Calibri" panose="020F0502020204030204" pitchFamily="34" charset="0"/>
                <a:cs typeface="Calibri" panose="020F0502020204030204" pitchFamily="34" charset="0"/>
              </a:rPr>
              <a:t>±2 </a:t>
            </a:r>
            <a:r>
              <a:rPr lang="en-US" altLang="ko-KR" sz="1200" dirty="0" smtClean="0">
                <a:latin typeface="Calibri" panose="020F0502020204030204" pitchFamily="34" charset="0"/>
                <a:cs typeface="Calibri" panose="020F0502020204030204" pitchFamily="34" charset="0"/>
                <a:sym typeface="Wingdings" panose="05000000000000000000" pitchFamily="2" charset="2"/>
              </a:rPr>
              <a:t> difference btw. </a:t>
            </a:r>
            <a:r>
              <a:rPr lang="en-US" altLang="ko-KR" sz="1200" dirty="0" err="1" smtClean="0">
                <a:latin typeface="Calibri" panose="020F0502020204030204" pitchFamily="34" charset="0"/>
                <a:cs typeface="Calibri" panose="020F0502020204030204" pitchFamily="34" charset="0"/>
                <a:sym typeface="Wingdings" panose="05000000000000000000" pitchFamily="2" charset="2"/>
              </a:rPr>
              <a:t>Grd</a:t>
            </a:r>
            <a:r>
              <a:rPr lang="en-US" altLang="ko-KR" sz="1200" dirty="0">
                <a:latin typeface="Calibri" panose="020F0502020204030204" pitchFamily="34" charset="0"/>
                <a:cs typeface="Calibri" panose="020F0502020204030204" pitchFamily="34" charset="0"/>
                <a:sym typeface="Wingdings" panose="05000000000000000000" pitchFamily="2" charset="2"/>
              </a:rPr>
              <a:t>-</a:t>
            </a:r>
            <a:r>
              <a:rPr lang="en-US" altLang="ko-KR" sz="1200" dirty="0" smtClean="0">
                <a:latin typeface="Calibri" panose="020F0502020204030204" pitchFamily="34" charset="0"/>
                <a:cs typeface="Calibri" panose="020F0502020204030204" pitchFamily="34" charset="0"/>
                <a:sym typeface="Wingdings" panose="05000000000000000000" pitchFamily="2" charset="2"/>
              </a:rPr>
              <a:t>TCC and Satellite-TCC</a:t>
            </a:r>
            <a:endParaRPr lang="ko-KR" altLang="en-US" sz="1200" dirty="0">
              <a:latin typeface="Calibri" panose="020F0502020204030204" pitchFamily="34" charset="0"/>
              <a:cs typeface="Calibri" panose="020F0502020204030204" pitchFamily="34" charset="0"/>
            </a:endParaRPr>
          </a:p>
        </p:txBody>
      </p:sp>
      <p:grpSp>
        <p:nvGrpSpPr>
          <p:cNvPr id="18" name="그룹 17"/>
          <p:cNvGrpSpPr/>
          <p:nvPr/>
        </p:nvGrpSpPr>
        <p:grpSpPr>
          <a:xfrm>
            <a:off x="5828815" y="3774470"/>
            <a:ext cx="3275856" cy="3083530"/>
            <a:chOff x="-65252" y="0"/>
            <a:chExt cx="3799192" cy="3466146"/>
          </a:xfrm>
        </p:grpSpPr>
        <p:pic>
          <p:nvPicPr>
            <p:cNvPr id="19" name="그림 18" descr="ImageMagick: coms_mi_ca_zzz_m_f20010_cn_20131201_108.ps"/>
            <p:cNvPicPr>
              <a:picLocks noChangeAspect="1"/>
            </p:cNvPicPr>
            <p:nvPr/>
          </p:nvPicPr>
          <p:blipFill rotWithShape="1">
            <a:blip r:embed="rId7">
              <a:extLst>
                <a:ext uri="{28A0092B-C50C-407E-A947-70E740481C1C}">
                  <a14:useLocalDpi xmlns:a14="http://schemas.microsoft.com/office/drawing/2010/main" val="0"/>
                </a:ext>
              </a:extLst>
            </a:blip>
            <a:srcRect l="5776" t="4865" r="2808" b="3230"/>
            <a:stretch/>
          </p:blipFill>
          <p:spPr>
            <a:xfrm>
              <a:off x="-65252" y="0"/>
              <a:ext cx="3799192" cy="3466146"/>
            </a:xfrm>
            <a:prstGeom prst="rect">
              <a:avLst/>
            </a:prstGeom>
          </p:spPr>
        </p:pic>
        <p:sp>
          <p:nvSpPr>
            <p:cNvPr id="20" name="직사각형 19"/>
            <p:cNvSpPr/>
            <p:nvPr/>
          </p:nvSpPr>
          <p:spPr>
            <a:xfrm>
              <a:off x="2194534" y="153444"/>
              <a:ext cx="504056" cy="144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en-US" sz="1050" kern="100">
                  <a:effectLst/>
                  <a:latin typeface="Century"/>
                  <a:ea typeface="MS Mincho"/>
                  <a:cs typeface="Times New Roman"/>
                </a:rPr>
                <a:t> </a:t>
              </a:r>
              <a:endParaRPr lang="ko-KR" sz="1050" kern="100">
                <a:effectLst/>
                <a:latin typeface="Century"/>
                <a:ea typeface="MS Mincho"/>
                <a:cs typeface="Times New Roman"/>
              </a:endParaRPr>
            </a:p>
          </p:txBody>
        </p:sp>
      </p:grpSp>
    </p:spTree>
    <p:extLst>
      <p:ext uri="{BB962C8B-B14F-4D97-AF65-F5344CB8AC3E}">
        <p14:creationId xmlns:p14="http://schemas.microsoft.com/office/powerpoint/2010/main" val="2106472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직사각형 28"/>
          <p:cNvSpPr/>
          <p:nvPr/>
        </p:nvSpPr>
        <p:spPr>
          <a:xfrm>
            <a:off x="0" y="-27384"/>
            <a:ext cx="9144000" cy="86409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cs typeface="Calibri" panose="020F0502020204030204" pitchFamily="34" charset="0"/>
            </a:endParaRPr>
          </a:p>
        </p:txBody>
      </p:sp>
      <p:sp>
        <p:nvSpPr>
          <p:cNvPr id="7" name="TextBox 6"/>
          <p:cNvSpPr txBox="1"/>
          <p:nvPr/>
        </p:nvSpPr>
        <p:spPr>
          <a:xfrm>
            <a:off x="87059" y="173832"/>
            <a:ext cx="8949437" cy="461665"/>
          </a:xfrm>
          <a:prstGeom prst="rect">
            <a:avLst/>
          </a:prstGeom>
          <a:noFill/>
        </p:spPr>
        <p:txBody>
          <a:bodyPr wrap="square" rtlCol="0">
            <a:spAutoFit/>
          </a:bodyPr>
          <a:lstStyle/>
          <a:p>
            <a:r>
              <a:rPr lang="en-US" altLang="ko-KR" sz="2400" b="1" dirty="0" smtClean="0">
                <a:solidFill>
                  <a:schemeClr val="bg1"/>
                </a:solidFill>
                <a:latin typeface="Calibri" panose="020F0502020204030204" pitchFamily="34" charset="0"/>
                <a:ea typeface="HY견고딕" panose="02030600000101010101" pitchFamily="18" charset="-127"/>
                <a:cs typeface="Calibri" panose="020F0502020204030204" pitchFamily="34" charset="0"/>
              </a:rPr>
              <a:t>Total Cloud Cover </a:t>
            </a:r>
            <a:r>
              <a:rPr lang="en-US" altLang="ko-KR" sz="2400" b="1" dirty="0">
                <a:solidFill>
                  <a:schemeClr val="bg1"/>
                </a:solidFill>
                <a:latin typeface="Calibri" panose="020F0502020204030204" pitchFamily="34" charset="0"/>
                <a:ea typeface="HY견고딕" panose="02030600000101010101" pitchFamily="18" charset="-127"/>
                <a:cs typeface="Calibri" panose="020F0502020204030204" pitchFamily="34" charset="0"/>
              </a:rPr>
              <a:t>from </a:t>
            </a:r>
            <a:r>
              <a:rPr lang="en-US" altLang="ko-KR" sz="2400" b="1" dirty="0" smtClean="0">
                <a:solidFill>
                  <a:schemeClr val="bg1"/>
                </a:solidFill>
                <a:latin typeface="Calibri" panose="020F0502020204030204" pitchFamily="34" charset="0"/>
                <a:ea typeface="HY견고딕" panose="02030600000101010101" pitchFamily="18" charset="-127"/>
                <a:cs typeface="Calibri" panose="020F0502020204030204" pitchFamily="34" charset="0"/>
              </a:rPr>
              <a:t>Himawari-8</a:t>
            </a:r>
            <a:endParaRPr lang="en-US" altLang="ko-KR" sz="2000" b="1" dirty="0">
              <a:solidFill>
                <a:schemeClr val="bg1"/>
              </a:solidFill>
              <a:latin typeface="Calibri" panose="020F0502020204030204" pitchFamily="34" charset="0"/>
              <a:ea typeface="HY견고딕" panose="02030600000101010101" pitchFamily="18" charset="-127"/>
              <a:cs typeface="Calibri" panose="020F0502020204030204" pitchFamily="34" charset="0"/>
            </a:endParaRPr>
          </a:p>
        </p:txBody>
      </p:sp>
      <p:pic>
        <p:nvPicPr>
          <p:cNvPr id="27" name="Picture 2" descr="D:\PARKKIHONG\로고 모음\국가기상위성센터 새로고\새로고_국가기상위성센터_화이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4328" y="249473"/>
            <a:ext cx="1440000" cy="310382"/>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0"/>
          <p:cNvSpPr>
            <a:spLocks noGrp="1" noChangeArrowheads="1"/>
          </p:cNvSpPr>
          <p:nvPr>
            <p:ph type="sldNum" sz="quarter" idx="4294967295"/>
          </p:nvPr>
        </p:nvSpPr>
        <p:spPr bwMode="auto">
          <a:xfrm>
            <a:off x="8560792" y="6596062"/>
            <a:ext cx="583208" cy="2619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r">
              <a:defRPr sz="1000" b="1">
                <a:latin typeface="서울남산체 M" pitchFamily="18" charset="-127"/>
                <a:ea typeface="서울남산체 M" pitchFamily="18" charset="-127"/>
              </a:defRPr>
            </a:lvl1pPr>
          </a:lstStyle>
          <a:p>
            <a:pPr latinLnBrk="0">
              <a:defRPr/>
            </a:pPr>
            <a:fld id="{5A2D1C8A-7DFD-4452-81C9-AA2A05BA03EC}" type="slidenum">
              <a:rPr lang="en-US" altLang="ko-KR" kern="0" smtClean="0">
                <a:solidFill>
                  <a:sysClr val="windowText" lastClr="000000"/>
                </a:solidFill>
                <a:latin typeface="Calibri" panose="020F0502020204030204" pitchFamily="34" charset="0"/>
                <a:ea typeface="+mn-ea"/>
                <a:cs typeface="Calibri" panose="020F0502020204030204" pitchFamily="34" charset="0"/>
              </a:rPr>
              <a:pPr latinLnBrk="0">
                <a:defRPr/>
              </a:pPr>
              <a:t>13</a:t>
            </a:fld>
            <a:endParaRPr lang="en-US" altLang="ko-KR" kern="0" dirty="0">
              <a:solidFill>
                <a:sysClr val="windowText" lastClr="000000"/>
              </a:solidFill>
              <a:latin typeface="Calibri" panose="020F0502020204030204" pitchFamily="34" charset="0"/>
              <a:ea typeface="+mn-ea"/>
              <a:cs typeface="Calibri" panose="020F0502020204030204" pitchFamily="34" charset="0"/>
            </a:endParaRPr>
          </a:p>
        </p:txBody>
      </p:sp>
      <p:pic>
        <p:nvPicPr>
          <p:cNvPr id="16" name="Picture 2" descr="C:\Users\분석과1\Desktop\R_CA\2차결과\201607171500_RF1.png"/>
          <p:cNvPicPr>
            <a:picLocks noChangeAspect="1" noChangeArrowheads="1"/>
          </p:cNvPicPr>
          <p:nvPr/>
        </p:nvPicPr>
        <p:blipFill rotWithShape="1">
          <a:blip r:embed="rId4">
            <a:extLst>
              <a:ext uri="{28A0092B-C50C-407E-A947-70E740481C1C}">
                <a14:useLocalDpi xmlns:a14="http://schemas.microsoft.com/office/drawing/2010/main" val="0"/>
              </a:ext>
            </a:extLst>
          </a:blip>
          <a:srcRect l="6870" t="7832" r="7391" b="16775"/>
          <a:stretch/>
        </p:blipFill>
        <p:spPr bwMode="auto">
          <a:xfrm>
            <a:off x="4606876" y="1326404"/>
            <a:ext cx="4600063" cy="404488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C:\Users\분석과1\Desktop\himawari8_ahi_le1b_ch13_ko020ps_20160717150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000" y="1341248"/>
            <a:ext cx="4320000" cy="432000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descr="C:\Users\분석과1\Desktop\coms_mi_le2_ca_k_20160717150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60709" y="4293376"/>
            <a:ext cx="2520000" cy="252000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5029510" y="1319282"/>
            <a:ext cx="1877398" cy="261610"/>
          </a:xfrm>
          <a:prstGeom prst="rect">
            <a:avLst/>
          </a:prstGeom>
          <a:solidFill>
            <a:srgbClr val="FFFF00"/>
          </a:solidFill>
        </p:spPr>
        <p:txBody>
          <a:bodyPr wrap="square" rtlCol="0">
            <a:spAutoFit/>
          </a:bodyPr>
          <a:lstStyle/>
          <a:p>
            <a:pPr algn="ctr"/>
            <a:r>
              <a:rPr lang="en-US" altLang="ko-KR" sz="1050" dirty="0" smtClean="0">
                <a:latin typeface="Calibri" panose="020F0502020204030204" pitchFamily="34" charset="0"/>
                <a:cs typeface="Calibri" panose="020F0502020204030204" pitchFamily="34" charset="0"/>
              </a:rPr>
              <a:t>Himawari-8 TCC</a:t>
            </a:r>
            <a:endParaRPr lang="ko-KR" altLang="en-US" sz="1050" dirty="0">
              <a:latin typeface="Calibri" panose="020F0502020204030204" pitchFamily="34" charset="0"/>
              <a:cs typeface="Calibri" panose="020F0502020204030204" pitchFamily="34" charset="0"/>
            </a:endParaRPr>
          </a:p>
        </p:txBody>
      </p:sp>
      <p:sp>
        <p:nvSpPr>
          <p:cNvPr id="23" name="TextBox 22"/>
          <p:cNvSpPr txBox="1"/>
          <p:nvPr/>
        </p:nvSpPr>
        <p:spPr>
          <a:xfrm>
            <a:off x="3060709" y="4293376"/>
            <a:ext cx="1877398" cy="261610"/>
          </a:xfrm>
          <a:prstGeom prst="rect">
            <a:avLst/>
          </a:prstGeom>
          <a:solidFill>
            <a:srgbClr val="FFFF00"/>
          </a:solidFill>
        </p:spPr>
        <p:txBody>
          <a:bodyPr wrap="square" rtlCol="0">
            <a:spAutoFit/>
          </a:bodyPr>
          <a:lstStyle/>
          <a:p>
            <a:pPr algn="ctr"/>
            <a:r>
              <a:rPr lang="en-US" altLang="ko-KR" sz="1050" dirty="0">
                <a:latin typeface="Calibri" panose="020F0502020204030204" pitchFamily="34" charset="0"/>
                <a:cs typeface="Calibri" panose="020F0502020204030204" pitchFamily="34" charset="0"/>
              </a:rPr>
              <a:t>COMS </a:t>
            </a:r>
            <a:r>
              <a:rPr lang="en-US" altLang="ko-KR" sz="1050" dirty="0" smtClean="0">
                <a:latin typeface="Calibri" panose="020F0502020204030204" pitchFamily="34" charset="0"/>
                <a:cs typeface="Calibri" panose="020F0502020204030204" pitchFamily="34" charset="0"/>
              </a:rPr>
              <a:t>TCC</a:t>
            </a:r>
            <a:endParaRPr lang="ko-KR" altLang="en-US" sz="1050" dirty="0">
              <a:latin typeface="Calibri" panose="020F0502020204030204" pitchFamily="34" charset="0"/>
              <a:cs typeface="Calibri" panose="020F0502020204030204" pitchFamily="34" charset="0"/>
            </a:endParaRPr>
          </a:p>
        </p:txBody>
      </p:sp>
      <p:grpSp>
        <p:nvGrpSpPr>
          <p:cNvPr id="24" name="그룹 23"/>
          <p:cNvGrpSpPr/>
          <p:nvPr/>
        </p:nvGrpSpPr>
        <p:grpSpPr>
          <a:xfrm>
            <a:off x="5968209" y="5517232"/>
            <a:ext cx="2204191" cy="1248549"/>
            <a:chOff x="5968209" y="5589240"/>
            <a:chExt cx="2204191" cy="1248549"/>
          </a:xfrm>
        </p:grpSpPr>
        <p:sp>
          <p:nvSpPr>
            <p:cNvPr id="25" name="직사각형 24"/>
            <p:cNvSpPr/>
            <p:nvPr/>
          </p:nvSpPr>
          <p:spPr>
            <a:xfrm>
              <a:off x="5968209" y="5619728"/>
              <a:ext cx="403991" cy="216024"/>
            </a:xfrm>
            <a:prstGeom prst="rect">
              <a:avLst/>
            </a:prstGeom>
            <a:solidFill>
              <a:schemeClr val="bg1"/>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cs typeface="Calibri" panose="020F0502020204030204" pitchFamily="34" charset="0"/>
              </a:endParaRPr>
            </a:p>
          </p:txBody>
        </p:sp>
        <p:sp>
          <p:nvSpPr>
            <p:cNvPr id="26" name="직사각형 25"/>
            <p:cNvSpPr/>
            <p:nvPr/>
          </p:nvSpPr>
          <p:spPr>
            <a:xfrm>
              <a:off x="5968209" y="5947469"/>
              <a:ext cx="403991" cy="216024"/>
            </a:xfrm>
            <a:prstGeom prst="rect">
              <a:avLst/>
            </a:prstGeom>
            <a:solidFill>
              <a:srgbClr val="CCECFF"/>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cs typeface="Calibri" panose="020F0502020204030204" pitchFamily="34" charset="0"/>
              </a:endParaRPr>
            </a:p>
          </p:txBody>
        </p:sp>
        <p:sp>
          <p:nvSpPr>
            <p:cNvPr id="28" name="직사각형 27"/>
            <p:cNvSpPr/>
            <p:nvPr/>
          </p:nvSpPr>
          <p:spPr>
            <a:xfrm>
              <a:off x="5968209" y="6267800"/>
              <a:ext cx="403991" cy="216024"/>
            </a:xfrm>
            <a:prstGeom prst="rect">
              <a:avLst/>
            </a:prstGeom>
            <a:solidFill>
              <a:srgbClr val="4D94B7"/>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cs typeface="Calibri" panose="020F0502020204030204" pitchFamily="34" charset="0"/>
              </a:endParaRPr>
            </a:p>
          </p:txBody>
        </p:sp>
        <p:sp>
          <p:nvSpPr>
            <p:cNvPr id="30" name="직사각형 29"/>
            <p:cNvSpPr/>
            <p:nvPr/>
          </p:nvSpPr>
          <p:spPr>
            <a:xfrm>
              <a:off x="5968209" y="6591278"/>
              <a:ext cx="403991" cy="216024"/>
            </a:xfrm>
            <a:prstGeom prst="rect">
              <a:avLst/>
            </a:prstGeom>
            <a:solidFill>
              <a:srgbClr val="355A73"/>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cs typeface="Calibri" panose="020F0502020204030204" pitchFamily="34" charset="0"/>
              </a:endParaRPr>
            </a:p>
          </p:txBody>
        </p:sp>
        <p:sp>
          <p:nvSpPr>
            <p:cNvPr id="31" name="TextBox 30"/>
            <p:cNvSpPr txBox="1"/>
            <p:nvPr/>
          </p:nvSpPr>
          <p:spPr>
            <a:xfrm>
              <a:off x="6384930" y="5589240"/>
              <a:ext cx="1787470" cy="276999"/>
            </a:xfrm>
            <a:prstGeom prst="rect">
              <a:avLst/>
            </a:prstGeom>
            <a:noFill/>
          </p:spPr>
          <p:txBody>
            <a:bodyPr wrap="square" rtlCol="0">
              <a:spAutoFit/>
            </a:bodyPr>
            <a:lstStyle/>
            <a:p>
              <a:r>
                <a:rPr lang="en-US" altLang="ko-KR" sz="1200" dirty="0">
                  <a:latin typeface="Calibri" panose="020F0502020204030204" pitchFamily="34" charset="0"/>
                  <a:cs typeface="Calibri" panose="020F0502020204030204" pitchFamily="34" charset="0"/>
                </a:rPr>
                <a:t>Clear</a:t>
              </a:r>
              <a:r>
                <a:rPr lang="ko-KR" altLang="en-US" sz="1200" dirty="0">
                  <a:latin typeface="Calibri" panose="020F0502020204030204" pitchFamily="34" charset="0"/>
                  <a:cs typeface="Calibri" panose="020F0502020204030204" pitchFamily="34" charset="0"/>
                </a:rPr>
                <a:t> </a:t>
              </a:r>
              <a:r>
                <a:rPr lang="en-US" altLang="ko-KR" sz="1200" dirty="0">
                  <a:latin typeface="Calibri" panose="020F0502020204030204" pitchFamily="34" charset="0"/>
                  <a:cs typeface="Calibri" panose="020F0502020204030204" pitchFamily="34" charset="0"/>
                </a:rPr>
                <a:t>(0~2)</a:t>
              </a:r>
              <a:endParaRPr lang="ko-KR" altLang="en-US" sz="1200" dirty="0">
                <a:latin typeface="Calibri" panose="020F0502020204030204" pitchFamily="34" charset="0"/>
                <a:cs typeface="Calibri" panose="020F0502020204030204" pitchFamily="34" charset="0"/>
              </a:endParaRPr>
            </a:p>
          </p:txBody>
        </p:sp>
        <p:sp>
          <p:nvSpPr>
            <p:cNvPr id="32" name="TextBox 31"/>
            <p:cNvSpPr txBox="1"/>
            <p:nvPr/>
          </p:nvSpPr>
          <p:spPr>
            <a:xfrm>
              <a:off x="6384930" y="5916981"/>
              <a:ext cx="1787470" cy="276999"/>
            </a:xfrm>
            <a:prstGeom prst="rect">
              <a:avLst/>
            </a:prstGeom>
            <a:noFill/>
          </p:spPr>
          <p:txBody>
            <a:bodyPr wrap="square" rtlCol="0">
              <a:spAutoFit/>
            </a:bodyPr>
            <a:lstStyle/>
            <a:p>
              <a:r>
                <a:rPr lang="en-US" altLang="ko-KR" sz="1200" dirty="0">
                  <a:latin typeface="Calibri" panose="020F0502020204030204" pitchFamily="34" charset="0"/>
                  <a:cs typeface="Calibri" panose="020F0502020204030204" pitchFamily="34" charset="0"/>
                </a:rPr>
                <a:t>Partly Cloudy</a:t>
              </a:r>
              <a:r>
                <a:rPr lang="ko-KR" altLang="en-US" sz="1200" dirty="0">
                  <a:latin typeface="Calibri" panose="020F0502020204030204" pitchFamily="34" charset="0"/>
                  <a:cs typeface="Calibri" panose="020F0502020204030204" pitchFamily="34" charset="0"/>
                </a:rPr>
                <a:t> </a:t>
              </a:r>
              <a:r>
                <a:rPr lang="en-US" altLang="ko-KR" sz="1200" dirty="0">
                  <a:latin typeface="Calibri" panose="020F0502020204030204" pitchFamily="34" charset="0"/>
                  <a:cs typeface="Calibri" panose="020F0502020204030204" pitchFamily="34" charset="0"/>
                </a:rPr>
                <a:t>(3~5)</a:t>
              </a:r>
              <a:endParaRPr lang="ko-KR" altLang="en-US" sz="1200" dirty="0">
                <a:latin typeface="Calibri" panose="020F0502020204030204" pitchFamily="34" charset="0"/>
                <a:cs typeface="Calibri" panose="020F0502020204030204" pitchFamily="34" charset="0"/>
              </a:endParaRPr>
            </a:p>
          </p:txBody>
        </p:sp>
        <p:sp>
          <p:nvSpPr>
            <p:cNvPr id="33" name="TextBox 32"/>
            <p:cNvSpPr txBox="1"/>
            <p:nvPr/>
          </p:nvSpPr>
          <p:spPr>
            <a:xfrm>
              <a:off x="6384930" y="6237312"/>
              <a:ext cx="1787470" cy="276999"/>
            </a:xfrm>
            <a:prstGeom prst="rect">
              <a:avLst/>
            </a:prstGeom>
            <a:noFill/>
          </p:spPr>
          <p:txBody>
            <a:bodyPr wrap="square" rtlCol="0">
              <a:spAutoFit/>
            </a:bodyPr>
            <a:lstStyle/>
            <a:p>
              <a:r>
                <a:rPr lang="en-US" altLang="ko-KR" sz="1200" dirty="0">
                  <a:latin typeface="Calibri" panose="020F0502020204030204" pitchFamily="34" charset="0"/>
                  <a:cs typeface="Calibri" panose="020F0502020204030204" pitchFamily="34" charset="0"/>
                </a:rPr>
                <a:t>Mostly Cloudy</a:t>
              </a:r>
              <a:r>
                <a:rPr lang="ko-KR" altLang="en-US" sz="1200" dirty="0">
                  <a:latin typeface="Calibri" panose="020F0502020204030204" pitchFamily="34" charset="0"/>
                  <a:cs typeface="Calibri" panose="020F0502020204030204" pitchFamily="34" charset="0"/>
                </a:rPr>
                <a:t> </a:t>
              </a:r>
              <a:r>
                <a:rPr lang="en-US" altLang="ko-KR" sz="1200" dirty="0">
                  <a:latin typeface="Calibri" panose="020F0502020204030204" pitchFamily="34" charset="0"/>
                  <a:cs typeface="Calibri" panose="020F0502020204030204" pitchFamily="34" charset="0"/>
                </a:rPr>
                <a:t>(6~8)</a:t>
              </a:r>
              <a:endParaRPr lang="ko-KR" altLang="en-US" sz="1200" dirty="0">
                <a:latin typeface="Calibri" panose="020F0502020204030204" pitchFamily="34" charset="0"/>
                <a:cs typeface="Calibri" panose="020F0502020204030204" pitchFamily="34" charset="0"/>
              </a:endParaRPr>
            </a:p>
          </p:txBody>
        </p:sp>
        <p:sp>
          <p:nvSpPr>
            <p:cNvPr id="34" name="TextBox 33"/>
            <p:cNvSpPr txBox="1"/>
            <p:nvPr/>
          </p:nvSpPr>
          <p:spPr>
            <a:xfrm>
              <a:off x="6384930" y="6560790"/>
              <a:ext cx="1787470" cy="276999"/>
            </a:xfrm>
            <a:prstGeom prst="rect">
              <a:avLst/>
            </a:prstGeom>
            <a:noFill/>
          </p:spPr>
          <p:txBody>
            <a:bodyPr wrap="square" rtlCol="0">
              <a:spAutoFit/>
            </a:bodyPr>
            <a:lstStyle/>
            <a:p>
              <a:r>
                <a:rPr lang="en-US" altLang="ko-KR" sz="1200" dirty="0">
                  <a:latin typeface="Calibri" panose="020F0502020204030204" pitchFamily="34" charset="0"/>
                  <a:cs typeface="Calibri" panose="020F0502020204030204" pitchFamily="34" charset="0"/>
                </a:rPr>
                <a:t>Cloudy</a:t>
              </a:r>
              <a:r>
                <a:rPr lang="ko-KR" altLang="en-US" sz="1200" dirty="0">
                  <a:latin typeface="Calibri" panose="020F0502020204030204" pitchFamily="34" charset="0"/>
                  <a:cs typeface="Calibri" panose="020F0502020204030204" pitchFamily="34" charset="0"/>
                </a:rPr>
                <a:t> </a:t>
              </a:r>
              <a:r>
                <a:rPr lang="en-US" altLang="ko-KR" sz="1200" dirty="0">
                  <a:latin typeface="Calibri" panose="020F0502020204030204" pitchFamily="34" charset="0"/>
                  <a:cs typeface="Calibri" panose="020F0502020204030204" pitchFamily="34" charset="0"/>
                </a:rPr>
                <a:t>(9~10)</a:t>
              </a:r>
              <a:endParaRPr lang="ko-KR" altLang="en-US" sz="1200" dirty="0">
                <a:latin typeface="Calibri" panose="020F0502020204030204" pitchFamily="34" charset="0"/>
                <a:cs typeface="Calibri" panose="020F0502020204030204" pitchFamily="34" charset="0"/>
              </a:endParaRPr>
            </a:p>
          </p:txBody>
        </p:sp>
      </p:grpSp>
      <p:sp>
        <p:nvSpPr>
          <p:cNvPr id="35" name="TextBox 34"/>
          <p:cNvSpPr txBox="1"/>
          <p:nvPr/>
        </p:nvSpPr>
        <p:spPr>
          <a:xfrm>
            <a:off x="179512" y="980728"/>
            <a:ext cx="4490276" cy="338554"/>
          </a:xfrm>
          <a:prstGeom prst="rect">
            <a:avLst/>
          </a:prstGeom>
          <a:noFill/>
        </p:spPr>
        <p:txBody>
          <a:bodyPr wrap="square" rtlCol="0">
            <a:spAutoFit/>
          </a:bodyPr>
          <a:lstStyle/>
          <a:p>
            <a:pPr marL="285750" indent="-285750">
              <a:buFont typeface="Arial" pitchFamily="34" charset="0"/>
              <a:buChar char="•"/>
            </a:pPr>
            <a:r>
              <a:rPr lang="en-US" altLang="ko-KR" sz="1600" dirty="0" smtClean="0">
                <a:latin typeface="Calibri" panose="020F0502020204030204" pitchFamily="34" charset="0"/>
                <a:cs typeface="Calibri" panose="020F0502020204030204" pitchFamily="34" charset="0"/>
              </a:rPr>
              <a:t>17</a:t>
            </a:r>
            <a:r>
              <a:rPr lang="en-US" altLang="ko-KR" sz="1600" baseline="30000" dirty="0" smtClean="0">
                <a:latin typeface="Calibri" panose="020F0502020204030204" pitchFamily="34" charset="0"/>
                <a:cs typeface="Calibri" panose="020F0502020204030204" pitchFamily="34" charset="0"/>
              </a:rPr>
              <a:t>th</a:t>
            </a:r>
            <a:r>
              <a:rPr lang="en-US" altLang="ko-KR" sz="1600" dirty="0" smtClean="0">
                <a:latin typeface="Calibri" panose="020F0502020204030204" pitchFamily="34" charset="0"/>
                <a:cs typeface="Calibri" panose="020F0502020204030204" pitchFamily="34" charset="0"/>
              </a:rPr>
              <a:t> July 2016 15UTC</a:t>
            </a:r>
            <a:endParaRPr lang="ko-KR" altLang="en-US" sz="1600" dirty="0">
              <a:latin typeface="Calibri" panose="020F0502020204030204" pitchFamily="34" charset="0"/>
              <a:cs typeface="Calibri" panose="020F0502020204030204" pitchFamily="34" charset="0"/>
            </a:endParaRPr>
          </a:p>
        </p:txBody>
      </p:sp>
      <p:sp>
        <p:nvSpPr>
          <p:cNvPr id="36" name="TextBox 35"/>
          <p:cNvSpPr txBox="1"/>
          <p:nvPr/>
        </p:nvSpPr>
        <p:spPr>
          <a:xfrm>
            <a:off x="251520" y="1341248"/>
            <a:ext cx="1877398" cy="261610"/>
          </a:xfrm>
          <a:prstGeom prst="rect">
            <a:avLst/>
          </a:prstGeom>
          <a:solidFill>
            <a:srgbClr val="FFFF00"/>
          </a:solidFill>
        </p:spPr>
        <p:txBody>
          <a:bodyPr wrap="square" rtlCol="0">
            <a:spAutoFit/>
          </a:bodyPr>
          <a:lstStyle/>
          <a:p>
            <a:pPr algn="ctr"/>
            <a:r>
              <a:rPr lang="en-US" altLang="ko-KR" sz="1050" dirty="0" smtClean="0">
                <a:latin typeface="Calibri" panose="020F0502020204030204" pitchFamily="34" charset="0"/>
                <a:cs typeface="Calibri" panose="020F0502020204030204" pitchFamily="34" charset="0"/>
              </a:rPr>
              <a:t>IR image</a:t>
            </a:r>
            <a:endParaRPr lang="ko-KR" altLang="en-US" sz="1050" dirty="0">
              <a:latin typeface="Calibri" panose="020F0502020204030204" pitchFamily="34" charset="0"/>
              <a:cs typeface="Calibri" panose="020F0502020204030204" pitchFamily="34" charset="0"/>
            </a:endParaRPr>
          </a:p>
        </p:txBody>
      </p:sp>
      <p:sp>
        <p:nvSpPr>
          <p:cNvPr id="37" name="직사각형 36"/>
          <p:cNvSpPr/>
          <p:nvPr/>
        </p:nvSpPr>
        <p:spPr>
          <a:xfrm>
            <a:off x="3829984" y="5063528"/>
            <a:ext cx="936104" cy="1240276"/>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cs typeface="Calibri" panose="020F0502020204030204" pitchFamily="34" charset="0"/>
            </a:endParaRPr>
          </a:p>
        </p:txBody>
      </p:sp>
      <p:sp>
        <p:nvSpPr>
          <p:cNvPr id="38" name="직사각형 37"/>
          <p:cNvSpPr/>
          <p:nvPr/>
        </p:nvSpPr>
        <p:spPr>
          <a:xfrm>
            <a:off x="6145443" y="2348880"/>
            <a:ext cx="1522930" cy="2124236"/>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cs typeface="Calibri" panose="020F0502020204030204" pitchFamily="34" charset="0"/>
            </a:endParaRPr>
          </a:p>
        </p:txBody>
      </p:sp>
      <p:sp>
        <p:nvSpPr>
          <p:cNvPr id="39" name="직사각형 38"/>
          <p:cNvSpPr/>
          <p:nvPr/>
        </p:nvSpPr>
        <p:spPr>
          <a:xfrm>
            <a:off x="1620044" y="2780928"/>
            <a:ext cx="1584176" cy="1944216"/>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766841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직사각형 28"/>
          <p:cNvSpPr/>
          <p:nvPr/>
        </p:nvSpPr>
        <p:spPr>
          <a:xfrm>
            <a:off x="0" y="-27384"/>
            <a:ext cx="9144000" cy="86409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cs typeface="Calibri" panose="020F0502020204030204" pitchFamily="34" charset="0"/>
            </a:endParaRPr>
          </a:p>
        </p:txBody>
      </p:sp>
      <p:sp>
        <p:nvSpPr>
          <p:cNvPr id="7" name="TextBox 6"/>
          <p:cNvSpPr txBox="1"/>
          <p:nvPr/>
        </p:nvSpPr>
        <p:spPr>
          <a:xfrm>
            <a:off x="87059" y="173832"/>
            <a:ext cx="8949437" cy="461665"/>
          </a:xfrm>
          <a:prstGeom prst="rect">
            <a:avLst/>
          </a:prstGeom>
          <a:noFill/>
        </p:spPr>
        <p:txBody>
          <a:bodyPr wrap="square" rtlCol="0">
            <a:spAutoFit/>
          </a:bodyPr>
          <a:lstStyle/>
          <a:p>
            <a:r>
              <a:rPr lang="en-US" altLang="ko-KR" sz="2400" b="1" dirty="0" smtClean="0">
                <a:solidFill>
                  <a:schemeClr val="bg1"/>
                </a:solidFill>
                <a:latin typeface="Calibri" panose="020F0502020204030204" pitchFamily="34" charset="0"/>
                <a:cs typeface="Calibri" panose="020F0502020204030204" pitchFamily="34" charset="0"/>
              </a:rPr>
              <a:t>Sample results : Snow cover</a:t>
            </a:r>
            <a:endParaRPr lang="en-US" altLang="ko-KR" sz="2400" b="1" dirty="0">
              <a:solidFill>
                <a:schemeClr val="bg1"/>
              </a:solidFill>
              <a:latin typeface="Calibri" panose="020F0502020204030204" pitchFamily="34" charset="0"/>
              <a:cs typeface="Calibri" panose="020F0502020204030204" pitchFamily="34" charset="0"/>
            </a:endParaRPr>
          </a:p>
        </p:txBody>
      </p:sp>
      <p:pic>
        <p:nvPicPr>
          <p:cNvPr id="27" name="Picture 2" descr="D:\PARKKIHONG\로고 모음\국가기상위성센터 새로고\새로고_국가기상위성센터_화이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4328" y="249473"/>
            <a:ext cx="1440000" cy="310382"/>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10"/>
          <p:cNvSpPr>
            <a:spLocks noGrp="1" noChangeArrowheads="1"/>
          </p:cNvSpPr>
          <p:nvPr>
            <p:ph type="sldNum" sz="quarter" idx="4294967295"/>
          </p:nvPr>
        </p:nvSpPr>
        <p:spPr bwMode="auto">
          <a:xfrm>
            <a:off x="8560792" y="6596062"/>
            <a:ext cx="583208" cy="2619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r">
              <a:defRPr sz="1000" b="1">
                <a:latin typeface="서울남산체 M" pitchFamily="18" charset="-127"/>
                <a:ea typeface="서울남산체 M" pitchFamily="18" charset="-127"/>
              </a:defRPr>
            </a:lvl1pPr>
          </a:lstStyle>
          <a:p>
            <a:pPr latinLnBrk="0">
              <a:defRPr/>
            </a:pPr>
            <a:fld id="{5A2D1C8A-7DFD-4452-81C9-AA2A05BA03EC}" type="slidenum">
              <a:rPr lang="en-US" altLang="ko-KR" kern="0" smtClean="0">
                <a:solidFill>
                  <a:sysClr val="windowText" lastClr="000000"/>
                </a:solidFill>
                <a:latin typeface="Calibri" panose="020F0502020204030204" pitchFamily="34" charset="0"/>
                <a:ea typeface="+mn-ea"/>
                <a:cs typeface="Calibri" panose="020F0502020204030204" pitchFamily="34" charset="0"/>
              </a:rPr>
              <a:pPr latinLnBrk="0">
                <a:defRPr/>
              </a:pPr>
              <a:t>14</a:t>
            </a:fld>
            <a:endParaRPr lang="en-US" altLang="ko-KR" kern="0" dirty="0">
              <a:solidFill>
                <a:sysClr val="windowText" lastClr="000000"/>
              </a:solidFill>
              <a:latin typeface="Calibri" panose="020F0502020204030204" pitchFamily="34" charset="0"/>
              <a:ea typeface="+mn-ea"/>
              <a:cs typeface="Calibri" panose="020F0502020204030204" pitchFamily="34" charset="0"/>
            </a:endParaRPr>
          </a:p>
        </p:txBody>
      </p:sp>
      <p:pic>
        <p:nvPicPr>
          <p:cNvPr id="24" name="Picture 2" descr="C:\Users\분석과1\Desktop\인공지능 운량 사례\201701140700_ca10_himawari_k_2km_v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488" y="1619113"/>
            <a:ext cx="4320000" cy="4320000"/>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4644488" y="1619113"/>
            <a:ext cx="1877398" cy="261610"/>
          </a:xfrm>
          <a:prstGeom prst="rect">
            <a:avLst/>
          </a:prstGeom>
          <a:solidFill>
            <a:srgbClr val="FFFF00"/>
          </a:solidFill>
        </p:spPr>
        <p:txBody>
          <a:bodyPr wrap="square" rtlCol="0">
            <a:spAutoFit/>
          </a:bodyPr>
          <a:lstStyle/>
          <a:p>
            <a:pPr algn="ctr"/>
            <a:r>
              <a:rPr lang="en-US" altLang="ko-KR" sz="1050" dirty="0">
                <a:latin typeface="Calibri" panose="020F0502020204030204" pitchFamily="34" charset="0"/>
                <a:cs typeface="Calibri" panose="020F0502020204030204" pitchFamily="34" charset="0"/>
              </a:rPr>
              <a:t>Himawari-8 </a:t>
            </a:r>
            <a:r>
              <a:rPr lang="en-US" altLang="ko-KR" sz="1050" dirty="0" smtClean="0">
                <a:latin typeface="Calibri" panose="020F0502020204030204" pitchFamily="34" charset="0"/>
                <a:cs typeface="Calibri" panose="020F0502020204030204" pitchFamily="34" charset="0"/>
              </a:rPr>
              <a:t>TCC</a:t>
            </a:r>
            <a:endParaRPr lang="ko-KR" altLang="en-US" sz="1050" dirty="0">
              <a:latin typeface="Calibri" panose="020F0502020204030204" pitchFamily="34" charset="0"/>
              <a:cs typeface="Calibri" panose="020F0502020204030204" pitchFamily="34" charset="0"/>
            </a:endParaRPr>
          </a:p>
        </p:txBody>
      </p:sp>
      <p:sp>
        <p:nvSpPr>
          <p:cNvPr id="31" name="TextBox 30"/>
          <p:cNvSpPr txBox="1"/>
          <p:nvPr/>
        </p:nvSpPr>
        <p:spPr>
          <a:xfrm>
            <a:off x="179512" y="980728"/>
            <a:ext cx="5040560" cy="338554"/>
          </a:xfrm>
          <a:prstGeom prst="rect">
            <a:avLst/>
          </a:prstGeom>
          <a:noFill/>
        </p:spPr>
        <p:txBody>
          <a:bodyPr wrap="square" rtlCol="0">
            <a:spAutoFit/>
          </a:bodyPr>
          <a:lstStyle/>
          <a:p>
            <a:pPr marL="285750" indent="-285750">
              <a:buFont typeface="Arial" pitchFamily="34" charset="0"/>
              <a:buChar char="•"/>
            </a:pPr>
            <a:r>
              <a:rPr lang="en-US" altLang="ko-KR" sz="1600" dirty="0" smtClean="0">
                <a:latin typeface="Calibri" panose="020F0502020204030204" pitchFamily="34" charset="0"/>
                <a:cs typeface="Calibri" panose="020F0502020204030204" pitchFamily="34" charset="0"/>
              </a:rPr>
              <a:t>14</a:t>
            </a:r>
            <a:r>
              <a:rPr lang="en-US" altLang="ko-KR" sz="1600" baseline="30000" dirty="0" smtClean="0">
                <a:latin typeface="Calibri" panose="020F0502020204030204" pitchFamily="34" charset="0"/>
                <a:cs typeface="Calibri" panose="020F0502020204030204" pitchFamily="34" charset="0"/>
              </a:rPr>
              <a:t>th</a:t>
            </a:r>
            <a:r>
              <a:rPr lang="en-US" altLang="ko-KR" sz="1600" dirty="0" smtClean="0">
                <a:latin typeface="Calibri" panose="020F0502020204030204" pitchFamily="34" charset="0"/>
                <a:cs typeface="Calibri" panose="020F0502020204030204" pitchFamily="34" charset="0"/>
              </a:rPr>
              <a:t> Jan. 2017 07UTC</a:t>
            </a:r>
            <a:endParaRPr lang="ko-KR" altLang="en-US" sz="1600" dirty="0">
              <a:latin typeface="Calibri" panose="020F0502020204030204" pitchFamily="34" charset="0"/>
              <a:cs typeface="Calibri" panose="020F0502020204030204" pitchFamily="34" charset="0"/>
            </a:endParaRPr>
          </a:p>
        </p:txBody>
      </p:sp>
      <p:pic>
        <p:nvPicPr>
          <p:cNvPr id="32"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88" y="1619113"/>
            <a:ext cx="4320000" cy="43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TextBox 36"/>
          <p:cNvSpPr txBox="1"/>
          <p:nvPr/>
        </p:nvSpPr>
        <p:spPr>
          <a:xfrm>
            <a:off x="144488" y="1619113"/>
            <a:ext cx="1877398" cy="253916"/>
          </a:xfrm>
          <a:prstGeom prst="rect">
            <a:avLst/>
          </a:prstGeom>
          <a:solidFill>
            <a:srgbClr val="FFFF00"/>
          </a:solidFill>
        </p:spPr>
        <p:txBody>
          <a:bodyPr wrap="square" rtlCol="0">
            <a:spAutoFit/>
          </a:bodyPr>
          <a:lstStyle/>
          <a:p>
            <a:pPr algn="ctr"/>
            <a:r>
              <a:rPr lang="en-US" altLang="ko-KR" sz="1050" dirty="0">
                <a:latin typeface="Calibri" panose="020F0502020204030204" pitchFamily="34" charset="0"/>
                <a:cs typeface="Calibri" panose="020F0502020204030204" pitchFamily="34" charset="0"/>
              </a:rPr>
              <a:t>Himawari-8 </a:t>
            </a:r>
            <a:r>
              <a:rPr lang="en-US" altLang="ko-KR" sz="1050" dirty="0" smtClean="0">
                <a:latin typeface="Calibri" panose="020F0502020204030204" pitchFamily="34" charset="0"/>
                <a:cs typeface="Calibri" panose="020F0502020204030204" pitchFamily="34" charset="0"/>
              </a:rPr>
              <a:t>Natural RGB</a:t>
            </a:r>
            <a:endParaRPr lang="ko-KR" altLang="en-US" sz="105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24635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직사각형 28"/>
          <p:cNvSpPr/>
          <p:nvPr/>
        </p:nvSpPr>
        <p:spPr>
          <a:xfrm>
            <a:off x="0" y="-27384"/>
            <a:ext cx="9144000" cy="86409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cs typeface="Calibri" panose="020F0502020204030204" pitchFamily="34" charset="0"/>
            </a:endParaRPr>
          </a:p>
        </p:txBody>
      </p:sp>
      <p:sp>
        <p:nvSpPr>
          <p:cNvPr id="7" name="TextBox 6"/>
          <p:cNvSpPr txBox="1"/>
          <p:nvPr/>
        </p:nvSpPr>
        <p:spPr>
          <a:xfrm>
            <a:off x="87059" y="173832"/>
            <a:ext cx="8949437" cy="461665"/>
          </a:xfrm>
          <a:prstGeom prst="rect">
            <a:avLst/>
          </a:prstGeom>
          <a:noFill/>
        </p:spPr>
        <p:txBody>
          <a:bodyPr wrap="square" rtlCol="0">
            <a:spAutoFit/>
          </a:bodyPr>
          <a:lstStyle/>
          <a:p>
            <a:r>
              <a:rPr lang="en-US" altLang="ko-KR" sz="2400" b="1" dirty="0" smtClean="0">
                <a:solidFill>
                  <a:schemeClr val="bg1"/>
                </a:solidFill>
                <a:latin typeface="Calibri" panose="020F0502020204030204" pitchFamily="34" charset="0"/>
                <a:cs typeface="Calibri" panose="020F0502020204030204" pitchFamily="34" charset="0"/>
              </a:rPr>
              <a:t>Sample results : Day and night</a:t>
            </a:r>
            <a:endParaRPr lang="en-US" altLang="ko-KR" sz="2400" b="1" dirty="0">
              <a:solidFill>
                <a:schemeClr val="bg1"/>
              </a:solidFill>
              <a:latin typeface="Calibri" panose="020F0502020204030204" pitchFamily="34" charset="0"/>
              <a:cs typeface="Calibri" panose="020F0502020204030204" pitchFamily="34" charset="0"/>
            </a:endParaRPr>
          </a:p>
        </p:txBody>
      </p:sp>
      <p:pic>
        <p:nvPicPr>
          <p:cNvPr id="27" name="Picture 2" descr="D:\PARKKIHONG\로고 모음\국가기상위성센터 새로고\새로고_국가기상위성센터_화이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4328" y="249473"/>
            <a:ext cx="1440000" cy="3103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분석과1\Desktop\himawari8_ahi_le2_ca04_ko020ps_20170727030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4977" y="1105694"/>
            <a:ext cx="2160000" cy="31200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7" descr="C:\Users\분석과1\Desktop\201707270300_ca10_himawari_k_2km.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84996" y="1105694"/>
            <a:ext cx="2160000" cy="31200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3" descr="C:\Users\분석과1\Desktop\201706211500_ca04_himawari_k_2k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02200" y="1105694"/>
            <a:ext cx="2160000" cy="31200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4" descr="C:\Users\분석과1\Desktop\201706211500_ca10_himawari_k_2km.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42219" y="1105694"/>
            <a:ext cx="2160000" cy="31200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46987" y="21874"/>
            <a:ext cx="1662727" cy="973712"/>
          </a:xfrm>
          <a:prstGeom prst="rect">
            <a:avLst/>
          </a:prstGeom>
          <a:solidFill>
            <a:schemeClr val="bg1"/>
          </a:solidFill>
          <a:ln w="57150">
            <a:solidFill>
              <a:schemeClr val="bg1"/>
            </a:solidFill>
          </a:ln>
          <a:effectLst/>
          <a:extLst/>
        </p:spPr>
      </p:pic>
      <p:pic>
        <p:nvPicPr>
          <p:cNvPr id="14" name="Picture 5" descr="C:\Users\분석과1\Desktop\himawari8_ahi_le2_natu_ko020ps_201707270300z.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83077" y="4130030"/>
            <a:ext cx="2448000" cy="244800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283077" y="4130030"/>
            <a:ext cx="1296144" cy="276999"/>
          </a:xfrm>
          <a:prstGeom prst="rect">
            <a:avLst/>
          </a:prstGeom>
          <a:solidFill>
            <a:schemeClr val="accent6">
              <a:lumMod val="20000"/>
              <a:lumOff val="80000"/>
            </a:schemeClr>
          </a:solidFill>
          <a:ln w="3175">
            <a:solidFill>
              <a:schemeClr val="tx1"/>
            </a:solidFill>
          </a:ln>
        </p:spPr>
        <p:txBody>
          <a:bodyPr wrap="square" rtlCol="0">
            <a:spAutoFit/>
          </a:bodyPr>
          <a:lstStyle/>
          <a:p>
            <a:pPr algn="ctr">
              <a:tabLst>
                <a:tab pos="182563" algn="l"/>
              </a:tabLst>
            </a:pPr>
            <a:r>
              <a:rPr lang="en-US" altLang="ko-KR" sz="1200" dirty="0" smtClean="0">
                <a:latin typeface="Calibri" panose="020F0502020204030204" pitchFamily="34" charset="0"/>
                <a:cs typeface="Calibri" panose="020F0502020204030204" pitchFamily="34" charset="0"/>
              </a:rPr>
              <a:t>Natural RGB</a:t>
            </a:r>
            <a:endParaRPr lang="ko-KR" altLang="en-US" sz="1200" dirty="0">
              <a:latin typeface="Calibri" panose="020F0502020204030204" pitchFamily="34" charset="0"/>
              <a:cs typeface="Calibri" panose="020F0502020204030204" pitchFamily="34" charset="0"/>
            </a:endParaRPr>
          </a:p>
        </p:txBody>
      </p:sp>
      <p:pic>
        <p:nvPicPr>
          <p:cNvPr id="18" name="Picture 1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761741" y="4130030"/>
            <a:ext cx="1529010" cy="24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2696242" y="4130030"/>
            <a:ext cx="922998" cy="276999"/>
          </a:xfrm>
          <a:prstGeom prst="rect">
            <a:avLst/>
          </a:prstGeom>
          <a:solidFill>
            <a:schemeClr val="accent6">
              <a:lumMod val="20000"/>
              <a:lumOff val="80000"/>
            </a:schemeClr>
          </a:solidFill>
          <a:ln w="3175">
            <a:solidFill>
              <a:schemeClr val="tx1"/>
            </a:solidFill>
          </a:ln>
        </p:spPr>
        <p:txBody>
          <a:bodyPr wrap="square" rtlCol="0">
            <a:spAutoFit/>
          </a:bodyPr>
          <a:lstStyle/>
          <a:p>
            <a:pPr algn="ctr">
              <a:tabLst>
                <a:tab pos="182563" algn="l"/>
              </a:tabLst>
            </a:pPr>
            <a:r>
              <a:rPr lang="en-US" altLang="ko-KR" sz="1200" dirty="0" err="1" smtClean="0">
                <a:latin typeface="Calibri" panose="020F0502020204030204" pitchFamily="34" charset="0"/>
                <a:cs typeface="Calibri" panose="020F0502020204030204" pitchFamily="34" charset="0"/>
              </a:rPr>
              <a:t>Grd</a:t>
            </a:r>
            <a:r>
              <a:rPr lang="en-US" altLang="ko-KR" sz="1200" dirty="0" smtClean="0">
                <a:latin typeface="Calibri" panose="020F0502020204030204" pitchFamily="34" charset="0"/>
                <a:cs typeface="Calibri" panose="020F0502020204030204" pitchFamily="34" charset="0"/>
              </a:rPr>
              <a:t>. Obs.</a:t>
            </a:r>
            <a:endParaRPr lang="ko-KR" altLang="en-US" sz="1200" dirty="0">
              <a:latin typeface="Calibri" panose="020F0502020204030204" pitchFamily="34" charset="0"/>
              <a:cs typeface="Calibri" panose="020F0502020204030204" pitchFamily="34" charset="0"/>
            </a:endParaRPr>
          </a:p>
        </p:txBody>
      </p:sp>
      <p:pic>
        <p:nvPicPr>
          <p:cNvPr id="20" name="Picture 12" descr="C:\Users\분석과1\Desktop\dfs_sky_MAN_G1_0000000_0000000_M_E_N_S_350_201706220000_662.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234863" y="4130030"/>
            <a:ext cx="1529010" cy="244800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7234863" y="4130030"/>
            <a:ext cx="792000" cy="276999"/>
          </a:xfrm>
          <a:prstGeom prst="rect">
            <a:avLst/>
          </a:prstGeom>
          <a:solidFill>
            <a:schemeClr val="accent6">
              <a:lumMod val="20000"/>
              <a:lumOff val="80000"/>
            </a:schemeClr>
          </a:solidFill>
          <a:ln w="3175">
            <a:solidFill>
              <a:schemeClr val="tx1"/>
            </a:solidFill>
          </a:ln>
        </p:spPr>
        <p:txBody>
          <a:bodyPr wrap="square" rtlCol="0">
            <a:spAutoFit/>
          </a:bodyPr>
          <a:lstStyle/>
          <a:p>
            <a:pPr algn="ctr">
              <a:tabLst>
                <a:tab pos="182563" algn="l"/>
              </a:tabLst>
            </a:pPr>
            <a:r>
              <a:rPr lang="en-US" altLang="ko-KR" sz="1200" dirty="0" err="1" smtClean="0">
                <a:latin typeface="Calibri" panose="020F0502020204030204" pitchFamily="34" charset="0"/>
                <a:cs typeface="Calibri" panose="020F0502020204030204" pitchFamily="34" charset="0"/>
              </a:rPr>
              <a:t>Grd</a:t>
            </a:r>
            <a:r>
              <a:rPr lang="en-US" altLang="ko-KR" sz="1200" dirty="0" smtClean="0">
                <a:latin typeface="Calibri" panose="020F0502020204030204" pitchFamily="34" charset="0"/>
                <a:cs typeface="Calibri" panose="020F0502020204030204" pitchFamily="34" charset="0"/>
              </a:rPr>
              <a:t>. Obs.</a:t>
            </a:r>
            <a:endParaRPr lang="ko-KR" altLang="en-US" sz="1200" dirty="0">
              <a:latin typeface="Calibri" panose="020F0502020204030204" pitchFamily="34" charset="0"/>
              <a:cs typeface="Calibri" panose="020F0502020204030204" pitchFamily="34" charset="0"/>
            </a:endParaRPr>
          </a:p>
        </p:txBody>
      </p:sp>
      <p:sp>
        <p:nvSpPr>
          <p:cNvPr id="8" name="TextBox 7"/>
          <p:cNvSpPr txBox="1"/>
          <p:nvPr/>
        </p:nvSpPr>
        <p:spPr>
          <a:xfrm>
            <a:off x="197363" y="865002"/>
            <a:ext cx="3356377" cy="307777"/>
          </a:xfrm>
          <a:prstGeom prst="rect">
            <a:avLst/>
          </a:prstGeom>
          <a:noFill/>
        </p:spPr>
        <p:txBody>
          <a:bodyPr wrap="square" rtlCol="0">
            <a:spAutoFit/>
          </a:bodyPr>
          <a:lstStyle/>
          <a:p>
            <a:pPr marL="180000" indent="-180000">
              <a:buFont typeface="Wingdings" pitchFamily="2" charset="2"/>
              <a:buChar char="§"/>
            </a:pPr>
            <a:r>
              <a:rPr lang="en-US" altLang="ko-KR" sz="1400" dirty="0" smtClean="0">
                <a:latin typeface="Calibri" panose="020F0502020204030204" pitchFamily="34" charset="0"/>
                <a:cs typeface="Calibri" panose="020F0502020204030204" pitchFamily="34" charset="0"/>
              </a:rPr>
              <a:t>27</a:t>
            </a:r>
            <a:r>
              <a:rPr lang="en-US" altLang="ko-KR" sz="1400" baseline="30000" dirty="0" smtClean="0">
                <a:latin typeface="Calibri" panose="020F0502020204030204" pitchFamily="34" charset="0"/>
                <a:cs typeface="Calibri" panose="020F0502020204030204" pitchFamily="34" charset="0"/>
              </a:rPr>
              <a:t>th</a:t>
            </a:r>
            <a:r>
              <a:rPr lang="en-US" altLang="ko-KR" sz="1400" dirty="0" smtClean="0">
                <a:latin typeface="Calibri" panose="020F0502020204030204" pitchFamily="34" charset="0"/>
                <a:cs typeface="Calibri" panose="020F0502020204030204" pitchFamily="34" charset="0"/>
              </a:rPr>
              <a:t> July 2017 03UTC </a:t>
            </a:r>
            <a:r>
              <a:rPr lang="en-US" altLang="ko-KR" sz="1400" b="1" dirty="0" smtClean="0">
                <a:latin typeface="Calibri" panose="020F0502020204030204" pitchFamily="34" charset="0"/>
                <a:cs typeface="Calibri" panose="020F0502020204030204" pitchFamily="34" charset="0"/>
              </a:rPr>
              <a:t>(daytime)</a:t>
            </a:r>
            <a:endParaRPr lang="ko-KR" altLang="en-US" sz="1400" b="1" dirty="0">
              <a:latin typeface="Calibri" panose="020F0502020204030204" pitchFamily="34" charset="0"/>
              <a:cs typeface="Calibri" panose="020F0502020204030204" pitchFamily="34" charset="0"/>
            </a:endParaRPr>
          </a:p>
        </p:txBody>
      </p:sp>
      <p:sp>
        <p:nvSpPr>
          <p:cNvPr id="10" name="TextBox 9"/>
          <p:cNvSpPr txBox="1"/>
          <p:nvPr/>
        </p:nvSpPr>
        <p:spPr>
          <a:xfrm>
            <a:off x="4644008" y="865002"/>
            <a:ext cx="3240360" cy="307777"/>
          </a:xfrm>
          <a:prstGeom prst="rect">
            <a:avLst/>
          </a:prstGeom>
          <a:noFill/>
        </p:spPr>
        <p:txBody>
          <a:bodyPr wrap="square" rtlCol="0">
            <a:spAutoFit/>
          </a:bodyPr>
          <a:lstStyle/>
          <a:p>
            <a:pPr marL="180000" indent="-180000">
              <a:buFont typeface="Wingdings" pitchFamily="2" charset="2"/>
              <a:buChar char="§"/>
            </a:pPr>
            <a:r>
              <a:rPr lang="en-US" altLang="ko-KR" sz="1400" dirty="0" smtClean="0">
                <a:latin typeface="Calibri" panose="020F0502020204030204" pitchFamily="34" charset="0"/>
                <a:cs typeface="Calibri" panose="020F0502020204030204" pitchFamily="34" charset="0"/>
              </a:rPr>
              <a:t>22th June 2017 15UTC </a:t>
            </a:r>
            <a:r>
              <a:rPr lang="en-US" altLang="ko-KR" sz="1400" b="1" dirty="0" smtClean="0">
                <a:latin typeface="Calibri" panose="020F0502020204030204" pitchFamily="34" charset="0"/>
                <a:cs typeface="Calibri" panose="020F0502020204030204" pitchFamily="34" charset="0"/>
              </a:rPr>
              <a:t>(nighttime)</a:t>
            </a:r>
            <a:endParaRPr lang="ko-KR" altLang="en-US" sz="1400" b="1" dirty="0">
              <a:latin typeface="Calibri" panose="020F0502020204030204" pitchFamily="34" charset="0"/>
              <a:cs typeface="Calibri" panose="020F0502020204030204" pitchFamily="34" charset="0"/>
            </a:endParaRPr>
          </a:p>
        </p:txBody>
      </p:sp>
      <p:sp>
        <p:nvSpPr>
          <p:cNvPr id="25" name="Rectangle 10"/>
          <p:cNvSpPr>
            <a:spLocks noGrp="1" noChangeArrowheads="1"/>
          </p:cNvSpPr>
          <p:nvPr>
            <p:ph type="sldNum" sz="quarter" idx="4294967295"/>
          </p:nvPr>
        </p:nvSpPr>
        <p:spPr bwMode="auto">
          <a:xfrm>
            <a:off x="8560792" y="6596062"/>
            <a:ext cx="583208" cy="2619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r">
              <a:defRPr sz="1000" b="1">
                <a:latin typeface="서울남산체 M" pitchFamily="18" charset="-127"/>
                <a:ea typeface="서울남산체 M" pitchFamily="18" charset="-127"/>
              </a:defRPr>
            </a:lvl1pPr>
          </a:lstStyle>
          <a:p>
            <a:pPr latinLnBrk="0">
              <a:defRPr/>
            </a:pPr>
            <a:fld id="{5A2D1C8A-7DFD-4452-81C9-AA2A05BA03EC}" type="slidenum">
              <a:rPr lang="en-US" altLang="ko-KR" kern="0" smtClean="0">
                <a:solidFill>
                  <a:sysClr val="windowText" lastClr="000000"/>
                </a:solidFill>
                <a:latin typeface="Calibri" panose="020F0502020204030204" pitchFamily="34" charset="0"/>
                <a:ea typeface="+mn-ea"/>
                <a:cs typeface="Calibri" panose="020F0502020204030204" pitchFamily="34" charset="0"/>
              </a:rPr>
              <a:pPr latinLnBrk="0">
                <a:defRPr/>
              </a:pPr>
              <a:t>15</a:t>
            </a:fld>
            <a:endParaRPr lang="en-US" altLang="ko-KR" kern="0" dirty="0">
              <a:solidFill>
                <a:sysClr val="windowText" lastClr="000000"/>
              </a:solidFill>
              <a:latin typeface="Calibri" panose="020F0502020204030204" pitchFamily="34" charset="0"/>
              <a:ea typeface="+mn-ea"/>
              <a:cs typeface="Calibri" panose="020F0502020204030204" pitchFamily="34" charset="0"/>
            </a:endParaRPr>
          </a:p>
        </p:txBody>
      </p:sp>
      <p:sp>
        <p:nvSpPr>
          <p:cNvPr id="26" name="TextBox 25"/>
          <p:cNvSpPr txBox="1"/>
          <p:nvPr/>
        </p:nvSpPr>
        <p:spPr>
          <a:xfrm>
            <a:off x="6205741" y="1240185"/>
            <a:ext cx="1012386" cy="276999"/>
          </a:xfrm>
          <a:prstGeom prst="rect">
            <a:avLst/>
          </a:prstGeom>
          <a:solidFill>
            <a:schemeClr val="accent6">
              <a:lumMod val="20000"/>
              <a:lumOff val="80000"/>
            </a:schemeClr>
          </a:solidFill>
          <a:ln w="3175">
            <a:solidFill>
              <a:schemeClr val="tx1"/>
            </a:solidFill>
          </a:ln>
        </p:spPr>
        <p:txBody>
          <a:bodyPr wrap="square" rtlCol="0">
            <a:spAutoFit/>
          </a:bodyPr>
          <a:lstStyle/>
          <a:p>
            <a:pPr algn="ctr">
              <a:tabLst>
                <a:tab pos="182563" algn="l"/>
              </a:tabLst>
            </a:pPr>
            <a:r>
              <a:rPr lang="en-US" altLang="ko-KR" sz="1200" b="1" dirty="0" smtClean="0">
                <a:solidFill>
                  <a:srgbClr val="C00000"/>
                </a:solidFill>
                <a:latin typeface="Calibri" panose="020F0502020204030204" pitchFamily="34" charset="0"/>
                <a:cs typeface="Calibri" panose="020F0502020204030204" pitchFamily="34" charset="0"/>
              </a:rPr>
              <a:t>Himawari-8</a:t>
            </a:r>
            <a:endParaRPr lang="ko-KR" altLang="en-US" sz="1200" b="1" dirty="0">
              <a:solidFill>
                <a:srgbClr val="C00000"/>
              </a:solidFill>
              <a:latin typeface="Calibri" panose="020F0502020204030204" pitchFamily="34" charset="0"/>
              <a:cs typeface="Calibri" panose="020F0502020204030204" pitchFamily="34" charset="0"/>
            </a:endParaRPr>
          </a:p>
        </p:txBody>
      </p:sp>
      <p:sp>
        <p:nvSpPr>
          <p:cNvPr id="28" name="TextBox 27"/>
          <p:cNvSpPr txBox="1"/>
          <p:nvPr/>
        </p:nvSpPr>
        <p:spPr>
          <a:xfrm>
            <a:off x="1720611" y="1240185"/>
            <a:ext cx="1128770" cy="276999"/>
          </a:xfrm>
          <a:prstGeom prst="rect">
            <a:avLst/>
          </a:prstGeom>
          <a:solidFill>
            <a:schemeClr val="accent6">
              <a:lumMod val="20000"/>
              <a:lumOff val="80000"/>
            </a:schemeClr>
          </a:solidFill>
          <a:ln w="3175">
            <a:solidFill>
              <a:schemeClr val="tx1"/>
            </a:solidFill>
          </a:ln>
        </p:spPr>
        <p:txBody>
          <a:bodyPr wrap="square" rtlCol="0">
            <a:spAutoFit/>
          </a:bodyPr>
          <a:lstStyle/>
          <a:p>
            <a:pPr algn="ctr">
              <a:tabLst>
                <a:tab pos="182563" algn="l"/>
              </a:tabLst>
            </a:pPr>
            <a:r>
              <a:rPr lang="en-US" altLang="ko-KR" sz="1200" b="1" dirty="0" smtClean="0">
                <a:solidFill>
                  <a:srgbClr val="C00000"/>
                </a:solidFill>
                <a:latin typeface="Calibri" panose="020F0502020204030204" pitchFamily="34" charset="0"/>
                <a:cs typeface="Calibri" panose="020F0502020204030204" pitchFamily="34" charset="0"/>
              </a:rPr>
              <a:t>Himawari-8</a:t>
            </a:r>
            <a:endParaRPr lang="ko-KR" altLang="en-US" sz="1200" b="1" dirty="0">
              <a:solidFill>
                <a:srgbClr val="C00000"/>
              </a:solidFill>
              <a:latin typeface="Calibri" panose="020F0502020204030204" pitchFamily="34" charset="0"/>
              <a:cs typeface="Calibri" panose="020F0502020204030204" pitchFamily="34" charset="0"/>
            </a:endParaRPr>
          </a:p>
        </p:txBody>
      </p:sp>
      <p:pic>
        <p:nvPicPr>
          <p:cNvPr id="2" name="그림 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572000" y="4119410"/>
            <a:ext cx="2564904" cy="2564904"/>
          </a:xfrm>
          <a:prstGeom prst="rect">
            <a:avLst/>
          </a:prstGeom>
        </p:spPr>
      </p:pic>
      <p:sp>
        <p:nvSpPr>
          <p:cNvPr id="16" name="TextBox 15"/>
          <p:cNvSpPr txBox="1"/>
          <p:nvPr/>
        </p:nvSpPr>
        <p:spPr>
          <a:xfrm>
            <a:off x="4748540" y="4130030"/>
            <a:ext cx="2113660" cy="276999"/>
          </a:xfrm>
          <a:prstGeom prst="rect">
            <a:avLst/>
          </a:prstGeom>
          <a:solidFill>
            <a:schemeClr val="accent6">
              <a:lumMod val="20000"/>
              <a:lumOff val="80000"/>
            </a:schemeClr>
          </a:solidFill>
          <a:ln w="3175">
            <a:solidFill>
              <a:schemeClr val="tx1"/>
            </a:solidFill>
          </a:ln>
        </p:spPr>
        <p:txBody>
          <a:bodyPr wrap="square" rtlCol="0">
            <a:spAutoFit/>
          </a:bodyPr>
          <a:lstStyle/>
          <a:p>
            <a:pPr algn="ctr">
              <a:tabLst>
                <a:tab pos="182563" algn="l"/>
              </a:tabLst>
            </a:pPr>
            <a:r>
              <a:rPr lang="en-US" altLang="ko-KR" sz="1200" dirty="0" err="1" smtClean="0">
                <a:latin typeface="Calibri" panose="020F0502020204030204" pitchFamily="34" charset="0"/>
                <a:cs typeface="Calibri" panose="020F0502020204030204" pitchFamily="34" charset="0"/>
              </a:rPr>
              <a:t>Airmass</a:t>
            </a:r>
            <a:r>
              <a:rPr lang="en-US" altLang="ko-KR" sz="1200" dirty="0" smtClean="0">
                <a:latin typeface="Calibri" panose="020F0502020204030204" pitchFamily="34" charset="0"/>
                <a:cs typeface="Calibri" panose="020F0502020204030204" pitchFamily="34" charset="0"/>
              </a:rPr>
              <a:t> RGB from Himawari-8</a:t>
            </a:r>
            <a:endParaRPr lang="ko-KR" altLang="en-US"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762136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직사각형 28"/>
          <p:cNvSpPr/>
          <p:nvPr/>
        </p:nvSpPr>
        <p:spPr>
          <a:xfrm>
            <a:off x="0" y="-27384"/>
            <a:ext cx="9144000" cy="86409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cs typeface="Calibri" panose="020F0502020204030204" pitchFamily="34" charset="0"/>
            </a:endParaRPr>
          </a:p>
        </p:txBody>
      </p:sp>
      <p:sp>
        <p:nvSpPr>
          <p:cNvPr id="7" name="TextBox 6"/>
          <p:cNvSpPr txBox="1"/>
          <p:nvPr/>
        </p:nvSpPr>
        <p:spPr>
          <a:xfrm>
            <a:off x="87059" y="173832"/>
            <a:ext cx="8949437" cy="461665"/>
          </a:xfrm>
          <a:prstGeom prst="rect">
            <a:avLst/>
          </a:prstGeom>
          <a:noFill/>
        </p:spPr>
        <p:txBody>
          <a:bodyPr wrap="square" rtlCol="0">
            <a:spAutoFit/>
          </a:bodyPr>
          <a:lstStyle/>
          <a:p>
            <a:r>
              <a:rPr lang="en-US" altLang="ko-KR" sz="2400" b="1" dirty="0" smtClean="0">
                <a:solidFill>
                  <a:schemeClr val="bg1"/>
                </a:solidFill>
                <a:latin typeface="Calibri" panose="020F0502020204030204" pitchFamily="34" charset="0"/>
                <a:cs typeface="Calibri" panose="020F0502020204030204" pitchFamily="34" charset="0"/>
              </a:rPr>
              <a:t>Validation and Comparison (Jan. 2017)</a:t>
            </a:r>
            <a:endParaRPr lang="en-US" altLang="ko-KR" sz="2000" b="1" dirty="0">
              <a:solidFill>
                <a:schemeClr val="bg1"/>
              </a:solidFill>
              <a:latin typeface="Calibri" panose="020F0502020204030204" pitchFamily="34" charset="0"/>
              <a:cs typeface="Calibri" panose="020F0502020204030204" pitchFamily="34" charset="0"/>
            </a:endParaRPr>
          </a:p>
        </p:txBody>
      </p:sp>
      <p:pic>
        <p:nvPicPr>
          <p:cNvPr id="27" name="Picture 2" descr="D:\PARKKIHONG\로고 모음\국가기상위성센터 새로고\새로고_국가기상위성센터_화이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4328" y="249473"/>
            <a:ext cx="1440000" cy="31038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97364" y="865002"/>
            <a:ext cx="2808312" cy="307777"/>
          </a:xfrm>
          <a:prstGeom prst="rect">
            <a:avLst/>
          </a:prstGeom>
          <a:noFill/>
        </p:spPr>
        <p:txBody>
          <a:bodyPr wrap="square" rtlCol="0">
            <a:spAutoFit/>
          </a:bodyPr>
          <a:lstStyle/>
          <a:p>
            <a:pPr marL="180000" indent="-180000">
              <a:buFont typeface="Wingdings" pitchFamily="2" charset="2"/>
              <a:buChar char="§"/>
            </a:pPr>
            <a:r>
              <a:rPr lang="en-US" altLang="ko-KR" sz="1400" dirty="0" smtClean="0">
                <a:latin typeface="Calibri" panose="020F0502020204030204" pitchFamily="34" charset="0"/>
                <a:cs typeface="Calibri" panose="020F0502020204030204" pitchFamily="34" charset="0"/>
              </a:rPr>
              <a:t>COMS</a:t>
            </a:r>
            <a:endParaRPr lang="ko-KR" altLang="en-US" sz="1400" dirty="0">
              <a:latin typeface="Calibri" panose="020F0502020204030204" pitchFamily="34" charset="0"/>
              <a:cs typeface="Calibri" panose="020F0502020204030204" pitchFamily="34" charset="0"/>
            </a:endParaRPr>
          </a:p>
        </p:txBody>
      </p:sp>
      <p:pic>
        <p:nvPicPr>
          <p:cNvPr id="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81307" y="1196752"/>
            <a:ext cx="4111173" cy="28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6811" y="1196752"/>
            <a:ext cx="4111173" cy="28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79512" y="4509120"/>
            <a:ext cx="2880320" cy="307777"/>
          </a:xfrm>
          <a:prstGeom prst="rect">
            <a:avLst/>
          </a:prstGeom>
          <a:noFill/>
        </p:spPr>
        <p:txBody>
          <a:bodyPr wrap="square" rtlCol="0">
            <a:spAutoFit/>
          </a:bodyPr>
          <a:lstStyle/>
          <a:p>
            <a:pPr marL="177800" indent="-177800">
              <a:buFont typeface="Wingdings" pitchFamily="2" charset="2"/>
              <a:buChar char="ü"/>
            </a:pPr>
            <a:r>
              <a:rPr lang="en-US" altLang="ko-KR" sz="1400" dirty="0" smtClean="0">
                <a:latin typeface="Calibri" panose="020F0502020204030204" pitchFamily="34" charset="0"/>
                <a:cs typeface="Calibri" panose="020F0502020204030204" pitchFamily="34" charset="0"/>
              </a:rPr>
              <a:t>Validation (0~ 10 tenths)</a:t>
            </a:r>
            <a:endParaRPr lang="ko-KR" altLang="en-US" sz="1400" dirty="0">
              <a:latin typeface="Calibri" panose="020F0502020204030204" pitchFamily="34" charset="0"/>
              <a:cs typeface="Calibri" panose="020F0502020204030204" pitchFamily="34" charset="0"/>
            </a:endParaRPr>
          </a:p>
        </p:txBody>
      </p:sp>
      <p:sp>
        <p:nvSpPr>
          <p:cNvPr id="14" name="TextBox 13"/>
          <p:cNvSpPr txBox="1"/>
          <p:nvPr/>
        </p:nvSpPr>
        <p:spPr>
          <a:xfrm>
            <a:off x="5220072" y="4509120"/>
            <a:ext cx="2880320" cy="307777"/>
          </a:xfrm>
          <a:prstGeom prst="rect">
            <a:avLst/>
          </a:prstGeom>
          <a:noFill/>
        </p:spPr>
        <p:txBody>
          <a:bodyPr wrap="square" rtlCol="0">
            <a:spAutoFit/>
          </a:bodyPr>
          <a:lstStyle/>
          <a:p>
            <a:pPr marL="177800" indent="-177800">
              <a:buFont typeface="Wingdings" pitchFamily="2" charset="2"/>
              <a:buChar char="ü"/>
            </a:pPr>
            <a:r>
              <a:rPr lang="en-US" altLang="ko-KR" sz="1400" dirty="0" smtClean="0">
                <a:latin typeface="Calibri" panose="020F0502020204030204" pitchFamily="34" charset="0"/>
                <a:cs typeface="Calibri" panose="020F0502020204030204" pitchFamily="34" charset="0"/>
              </a:rPr>
              <a:t>Validation (1~9 tenths)</a:t>
            </a:r>
            <a:endParaRPr lang="ko-KR" altLang="en-US" sz="1400" dirty="0">
              <a:latin typeface="Calibri" panose="020F0502020204030204" pitchFamily="34" charset="0"/>
              <a:cs typeface="Calibri" panose="020F0502020204030204" pitchFamily="34" charset="0"/>
            </a:endParaRPr>
          </a:p>
        </p:txBody>
      </p:sp>
      <p:graphicFrame>
        <p:nvGraphicFramePr>
          <p:cNvPr id="15" name="표 14"/>
          <p:cNvGraphicFramePr>
            <a:graphicFrameLocks noGrp="1"/>
          </p:cNvGraphicFramePr>
          <p:nvPr>
            <p:extLst>
              <p:ext uri="{D42A27DB-BD31-4B8C-83A1-F6EECF244321}">
                <p14:modId xmlns:p14="http://schemas.microsoft.com/office/powerpoint/2010/main" val="2346818206"/>
              </p:ext>
            </p:extLst>
          </p:nvPr>
        </p:nvGraphicFramePr>
        <p:xfrm>
          <a:off x="413387" y="4816897"/>
          <a:ext cx="4806684" cy="1408544"/>
        </p:xfrm>
        <a:graphic>
          <a:graphicData uri="http://schemas.openxmlformats.org/drawingml/2006/table">
            <a:tbl>
              <a:tblPr firstRow="1" bandRow="1">
                <a:tableStyleId>{5C22544A-7EE6-4342-B048-85BDC9FD1C3A}</a:tableStyleId>
              </a:tblPr>
              <a:tblGrid>
                <a:gridCol w="1003260">
                  <a:extLst>
                    <a:ext uri="{9D8B030D-6E8A-4147-A177-3AD203B41FA5}">
                      <a16:colId xmlns:a16="http://schemas.microsoft.com/office/drawing/2014/main" val="20000"/>
                    </a:ext>
                  </a:extLst>
                </a:gridCol>
                <a:gridCol w="633904">
                  <a:extLst>
                    <a:ext uri="{9D8B030D-6E8A-4147-A177-3AD203B41FA5}">
                      <a16:colId xmlns:a16="http://schemas.microsoft.com/office/drawing/2014/main" val="20001"/>
                    </a:ext>
                  </a:extLst>
                </a:gridCol>
                <a:gridCol w="633904">
                  <a:extLst>
                    <a:ext uri="{9D8B030D-6E8A-4147-A177-3AD203B41FA5}">
                      <a16:colId xmlns:a16="http://schemas.microsoft.com/office/drawing/2014/main" val="20002"/>
                    </a:ext>
                  </a:extLst>
                </a:gridCol>
                <a:gridCol w="633904">
                  <a:extLst>
                    <a:ext uri="{9D8B030D-6E8A-4147-A177-3AD203B41FA5}">
                      <a16:colId xmlns:a16="http://schemas.microsoft.com/office/drawing/2014/main" val="20003"/>
                    </a:ext>
                  </a:extLst>
                </a:gridCol>
                <a:gridCol w="633904">
                  <a:extLst>
                    <a:ext uri="{9D8B030D-6E8A-4147-A177-3AD203B41FA5}">
                      <a16:colId xmlns:a16="http://schemas.microsoft.com/office/drawing/2014/main" val="20004"/>
                    </a:ext>
                  </a:extLst>
                </a:gridCol>
                <a:gridCol w="633904">
                  <a:extLst>
                    <a:ext uri="{9D8B030D-6E8A-4147-A177-3AD203B41FA5}">
                      <a16:colId xmlns:a16="http://schemas.microsoft.com/office/drawing/2014/main" val="20005"/>
                    </a:ext>
                  </a:extLst>
                </a:gridCol>
                <a:gridCol w="633904">
                  <a:extLst>
                    <a:ext uri="{9D8B030D-6E8A-4147-A177-3AD203B41FA5}">
                      <a16:colId xmlns:a16="http://schemas.microsoft.com/office/drawing/2014/main" val="20006"/>
                    </a:ext>
                  </a:extLst>
                </a:gridCol>
              </a:tblGrid>
              <a:tr h="504000">
                <a:tc>
                  <a:txBody>
                    <a:bodyPr/>
                    <a:lstStyle/>
                    <a:p>
                      <a:pPr algn="ctr" latinLnBrk="1"/>
                      <a:endParaRPr lang="ko-KR" altLang="en-US" sz="1400" dirty="0">
                        <a:latin typeface="Calibri" panose="020F0502020204030204" pitchFamily="34" charset="0"/>
                        <a:ea typeface="+mn-ea"/>
                        <a:cs typeface="Calibri" panose="020F0502020204030204" pitchFamily="34" charset="0"/>
                      </a:endParaRPr>
                    </a:p>
                  </a:txBody>
                  <a:tcPr anchor="ctr">
                    <a:solidFill>
                      <a:srgbClr val="002060"/>
                    </a:solidFill>
                  </a:tcPr>
                </a:tc>
                <a:tc>
                  <a:txBody>
                    <a:bodyPr/>
                    <a:lstStyle/>
                    <a:p>
                      <a:pPr algn="ctr" latinLnBrk="1"/>
                      <a:r>
                        <a:rPr lang="en-US" altLang="ko-KR" sz="1400" dirty="0" smtClean="0">
                          <a:latin typeface="Calibri" panose="020F0502020204030204" pitchFamily="34" charset="0"/>
                          <a:ea typeface="+mn-ea"/>
                          <a:cs typeface="Calibri" panose="020F0502020204030204" pitchFamily="34" charset="0"/>
                        </a:rPr>
                        <a:t>Bias</a:t>
                      </a:r>
                      <a:endParaRPr lang="ko-KR" altLang="en-US" sz="1400" dirty="0">
                        <a:latin typeface="Calibri" panose="020F0502020204030204" pitchFamily="34" charset="0"/>
                        <a:ea typeface="+mn-ea"/>
                        <a:cs typeface="Calibri" panose="020F0502020204030204" pitchFamily="34" charset="0"/>
                      </a:endParaRPr>
                    </a:p>
                  </a:txBody>
                  <a:tcPr anchor="ctr">
                    <a:solidFill>
                      <a:srgbClr val="002060"/>
                    </a:solidFill>
                  </a:tcPr>
                </a:tc>
                <a:tc>
                  <a:txBody>
                    <a:bodyPr/>
                    <a:lstStyle/>
                    <a:p>
                      <a:pPr algn="ctr" latinLnBrk="1"/>
                      <a:r>
                        <a:rPr lang="en-US" altLang="ko-KR" sz="1400" dirty="0" smtClean="0">
                          <a:latin typeface="Calibri" panose="020F0502020204030204" pitchFamily="34" charset="0"/>
                          <a:ea typeface="+mn-ea"/>
                          <a:cs typeface="Calibri" panose="020F0502020204030204" pitchFamily="34" charset="0"/>
                        </a:rPr>
                        <a:t>RMSE</a:t>
                      </a:r>
                      <a:endParaRPr lang="ko-KR" altLang="en-US" sz="1400" dirty="0">
                        <a:latin typeface="Calibri" panose="020F0502020204030204" pitchFamily="34" charset="0"/>
                        <a:ea typeface="+mn-ea"/>
                        <a:cs typeface="Calibri" panose="020F0502020204030204" pitchFamily="34" charset="0"/>
                      </a:endParaRPr>
                    </a:p>
                  </a:txBody>
                  <a:tcPr anchor="ctr">
                    <a:solidFill>
                      <a:srgbClr val="002060"/>
                    </a:solidFill>
                  </a:tcPr>
                </a:tc>
                <a:tc>
                  <a:txBody>
                    <a:bodyPr/>
                    <a:lstStyle/>
                    <a:p>
                      <a:pPr algn="ctr" latinLnBrk="1"/>
                      <a:r>
                        <a:rPr lang="en-US" altLang="ko-KR" sz="1400" dirty="0" smtClean="0">
                          <a:latin typeface="Calibri" panose="020F0502020204030204" pitchFamily="34" charset="0"/>
                          <a:ea typeface="+mn-ea"/>
                          <a:cs typeface="Calibri" panose="020F0502020204030204" pitchFamily="34" charset="0"/>
                        </a:rPr>
                        <a:t>Corr.</a:t>
                      </a:r>
                      <a:endParaRPr lang="ko-KR" altLang="en-US" sz="1400" dirty="0">
                        <a:latin typeface="Calibri" panose="020F0502020204030204" pitchFamily="34" charset="0"/>
                        <a:ea typeface="+mn-ea"/>
                        <a:cs typeface="Calibri" panose="020F0502020204030204" pitchFamily="34" charset="0"/>
                      </a:endParaRPr>
                    </a:p>
                  </a:txBody>
                  <a:tcPr anchor="ctr">
                    <a:solidFill>
                      <a:srgbClr val="00206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b="1" dirty="0" smtClean="0">
                          <a:solidFill>
                            <a:schemeClr val="bg1"/>
                          </a:solidFill>
                          <a:latin typeface="Calibri" panose="020F0502020204030204" pitchFamily="34" charset="0"/>
                          <a:ea typeface="+mn-ea"/>
                          <a:cs typeface="Calibri" panose="020F0502020204030204" pitchFamily="34" charset="0"/>
                        </a:rPr>
                        <a:t>PC ±0 </a:t>
                      </a:r>
                      <a:endParaRPr lang="ko-KR" altLang="en-US" sz="1400" b="1" dirty="0" smtClean="0">
                        <a:solidFill>
                          <a:schemeClr val="bg1"/>
                        </a:solidFill>
                        <a:latin typeface="Calibri" panose="020F0502020204030204" pitchFamily="34" charset="0"/>
                        <a:ea typeface="+mn-ea"/>
                        <a:cs typeface="Calibri" panose="020F0502020204030204" pitchFamily="34" charset="0"/>
                      </a:endParaRPr>
                    </a:p>
                  </a:txBody>
                  <a:tcPr anchor="ctr">
                    <a:solidFill>
                      <a:srgbClr val="00206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b="1" dirty="0" smtClean="0">
                          <a:solidFill>
                            <a:schemeClr val="bg1"/>
                          </a:solidFill>
                          <a:latin typeface="Calibri" panose="020F0502020204030204" pitchFamily="34" charset="0"/>
                          <a:ea typeface="+mn-ea"/>
                          <a:cs typeface="Calibri" panose="020F0502020204030204" pitchFamily="34" charset="0"/>
                        </a:rPr>
                        <a:t>PC ±1</a:t>
                      </a:r>
                      <a:endParaRPr lang="ko-KR" altLang="en-US" sz="1400" b="1" dirty="0" smtClean="0">
                        <a:solidFill>
                          <a:schemeClr val="bg1"/>
                        </a:solidFill>
                        <a:latin typeface="Calibri" panose="020F0502020204030204" pitchFamily="34" charset="0"/>
                        <a:ea typeface="+mn-ea"/>
                        <a:cs typeface="Calibri" panose="020F0502020204030204" pitchFamily="34" charset="0"/>
                      </a:endParaRPr>
                    </a:p>
                  </a:txBody>
                  <a:tcPr anchor="ctr">
                    <a:solidFill>
                      <a:srgbClr val="00206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b="1" dirty="0" smtClean="0">
                          <a:solidFill>
                            <a:schemeClr val="bg1"/>
                          </a:solidFill>
                          <a:latin typeface="Calibri" panose="020F0502020204030204" pitchFamily="34" charset="0"/>
                          <a:ea typeface="+mn-ea"/>
                          <a:cs typeface="Calibri" panose="020F0502020204030204" pitchFamily="34" charset="0"/>
                        </a:rPr>
                        <a:t>PC ±2 </a:t>
                      </a:r>
                      <a:endParaRPr lang="ko-KR" altLang="en-US" sz="1400" b="1" dirty="0" smtClean="0">
                        <a:solidFill>
                          <a:schemeClr val="bg1"/>
                        </a:solidFill>
                        <a:latin typeface="Calibri" panose="020F0502020204030204" pitchFamily="34" charset="0"/>
                        <a:ea typeface="+mn-ea"/>
                        <a:cs typeface="Calibri" panose="020F0502020204030204" pitchFamily="34" charset="0"/>
                      </a:endParaRPr>
                    </a:p>
                  </a:txBody>
                  <a:tcPr anchor="ctr">
                    <a:solidFill>
                      <a:srgbClr val="002060"/>
                    </a:solidFill>
                  </a:tcPr>
                </a:tc>
                <a:extLst>
                  <a:ext uri="{0D108BD9-81ED-4DB2-BD59-A6C34878D82A}">
                    <a16:rowId xmlns:a16="http://schemas.microsoft.com/office/drawing/2014/main" val="10000"/>
                  </a:ext>
                </a:extLst>
              </a:tr>
              <a:tr h="386384">
                <a:tc>
                  <a:txBody>
                    <a:bodyPr/>
                    <a:lstStyle/>
                    <a:p>
                      <a:pPr algn="ctr" latinLnBrk="1"/>
                      <a:r>
                        <a:rPr lang="en-US" altLang="ko-KR" sz="1400" b="1" dirty="0" smtClean="0">
                          <a:solidFill>
                            <a:schemeClr val="tx1"/>
                          </a:solidFill>
                          <a:latin typeface="Calibri" panose="020F0502020204030204" pitchFamily="34" charset="0"/>
                          <a:ea typeface="+mn-ea"/>
                          <a:cs typeface="Calibri" panose="020F0502020204030204" pitchFamily="34" charset="0"/>
                        </a:rPr>
                        <a:t>COMS</a:t>
                      </a:r>
                      <a:endParaRPr lang="ko-KR" altLang="en-US" sz="1400" b="1" dirty="0">
                        <a:solidFill>
                          <a:schemeClr val="tx1"/>
                        </a:solidFill>
                        <a:latin typeface="Calibri" panose="020F0502020204030204" pitchFamily="34" charset="0"/>
                        <a:ea typeface="+mn-ea"/>
                        <a:cs typeface="Calibri" panose="020F0502020204030204" pitchFamily="34" charset="0"/>
                      </a:endParaRPr>
                    </a:p>
                  </a:txBody>
                  <a:tcPr anchor="ctr">
                    <a:solidFill>
                      <a:srgbClr val="FFC000"/>
                    </a:solidFill>
                  </a:tcPr>
                </a:tc>
                <a:tc>
                  <a:txBody>
                    <a:bodyPr/>
                    <a:lstStyle/>
                    <a:p>
                      <a:pPr algn="ctr" latinLnBrk="1"/>
                      <a:r>
                        <a:rPr lang="en-US" altLang="ko-KR" sz="1400" dirty="0" smtClean="0">
                          <a:latin typeface="Calibri" panose="020F0502020204030204" pitchFamily="34" charset="0"/>
                          <a:ea typeface="+mn-ea"/>
                          <a:cs typeface="Calibri" panose="020F0502020204030204" pitchFamily="34" charset="0"/>
                        </a:rPr>
                        <a:t>-0.20</a:t>
                      </a:r>
                      <a:endParaRPr lang="ko-KR" altLang="en-US" sz="1400" dirty="0">
                        <a:latin typeface="Calibri" panose="020F0502020204030204" pitchFamily="34" charset="0"/>
                        <a:ea typeface="+mn-ea"/>
                        <a:cs typeface="Calibri" panose="020F0502020204030204" pitchFamily="34" charset="0"/>
                      </a:endParaRPr>
                    </a:p>
                  </a:txBody>
                  <a:tcPr anchor="ctr">
                    <a:solidFill>
                      <a:srgbClr val="FFFF00"/>
                    </a:solidFill>
                  </a:tcPr>
                </a:tc>
                <a:tc>
                  <a:txBody>
                    <a:bodyPr/>
                    <a:lstStyle/>
                    <a:p>
                      <a:pPr algn="ctr" latinLnBrk="1"/>
                      <a:r>
                        <a:rPr lang="en-US" altLang="ko-KR" sz="1400" dirty="0" smtClean="0">
                          <a:latin typeface="Calibri" panose="020F0502020204030204" pitchFamily="34" charset="0"/>
                          <a:ea typeface="+mn-ea"/>
                          <a:cs typeface="Calibri" panose="020F0502020204030204" pitchFamily="34" charset="0"/>
                        </a:rPr>
                        <a:t>1.96</a:t>
                      </a:r>
                      <a:endParaRPr lang="ko-KR" altLang="en-US" sz="1400" dirty="0">
                        <a:latin typeface="Calibri" panose="020F0502020204030204" pitchFamily="34" charset="0"/>
                        <a:ea typeface="+mn-ea"/>
                        <a:cs typeface="Calibri" panose="020F0502020204030204" pitchFamily="34" charset="0"/>
                      </a:endParaRPr>
                    </a:p>
                  </a:txBody>
                  <a:tcPr anchor="ctr">
                    <a:solidFill>
                      <a:srgbClr val="FFFF00"/>
                    </a:solidFill>
                  </a:tcPr>
                </a:tc>
                <a:tc>
                  <a:txBody>
                    <a:bodyPr/>
                    <a:lstStyle/>
                    <a:p>
                      <a:pPr algn="ctr" latinLnBrk="1"/>
                      <a:r>
                        <a:rPr lang="en-US" altLang="ko-KR" sz="1400" dirty="0" smtClean="0">
                          <a:latin typeface="Calibri" panose="020F0502020204030204" pitchFamily="34" charset="0"/>
                          <a:ea typeface="+mn-ea"/>
                          <a:cs typeface="Calibri" panose="020F0502020204030204" pitchFamily="34" charset="0"/>
                        </a:rPr>
                        <a:t>89%</a:t>
                      </a:r>
                      <a:endParaRPr lang="ko-KR" altLang="en-US" sz="1400" dirty="0">
                        <a:latin typeface="Calibri" panose="020F0502020204030204" pitchFamily="34" charset="0"/>
                        <a:ea typeface="+mn-ea"/>
                        <a:cs typeface="Calibri" panose="020F0502020204030204" pitchFamily="34" charset="0"/>
                      </a:endParaRPr>
                    </a:p>
                  </a:txBody>
                  <a:tcPr anchor="ctr">
                    <a:solidFill>
                      <a:srgbClr val="FFFF0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dirty="0" smtClean="0">
                          <a:latin typeface="Calibri" panose="020F0502020204030204" pitchFamily="34" charset="0"/>
                          <a:ea typeface="+mn-ea"/>
                          <a:cs typeface="Calibri" panose="020F0502020204030204" pitchFamily="34" charset="0"/>
                        </a:rPr>
                        <a:t>44.9%</a:t>
                      </a:r>
                      <a:endParaRPr lang="ko-KR" altLang="en-US" sz="1400" dirty="0" smtClean="0">
                        <a:latin typeface="Calibri" panose="020F0502020204030204" pitchFamily="34" charset="0"/>
                        <a:ea typeface="+mn-ea"/>
                        <a:cs typeface="Calibri" panose="020F0502020204030204" pitchFamily="34" charset="0"/>
                      </a:endParaRPr>
                    </a:p>
                  </a:txBody>
                  <a:tcPr anchor="ctr">
                    <a:solidFill>
                      <a:srgbClr val="FFFF0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dirty="0" smtClean="0">
                          <a:latin typeface="Calibri" panose="020F0502020204030204" pitchFamily="34" charset="0"/>
                          <a:ea typeface="+mn-ea"/>
                          <a:cs typeface="Calibri" panose="020F0502020204030204" pitchFamily="34" charset="0"/>
                        </a:rPr>
                        <a:t>68.1%</a:t>
                      </a:r>
                      <a:endParaRPr lang="ko-KR" altLang="en-US" sz="1400" dirty="0" smtClean="0">
                        <a:latin typeface="Calibri" panose="020F0502020204030204" pitchFamily="34" charset="0"/>
                        <a:ea typeface="+mn-ea"/>
                        <a:cs typeface="Calibri" panose="020F0502020204030204" pitchFamily="34" charset="0"/>
                      </a:endParaRPr>
                    </a:p>
                  </a:txBody>
                  <a:tcPr anchor="ctr">
                    <a:solidFill>
                      <a:srgbClr val="FFFF0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dirty="0" smtClean="0">
                          <a:latin typeface="Calibri" panose="020F0502020204030204" pitchFamily="34" charset="0"/>
                          <a:ea typeface="+mn-ea"/>
                          <a:cs typeface="Calibri" panose="020F0502020204030204" pitchFamily="34" charset="0"/>
                        </a:rPr>
                        <a:t>84.5%</a:t>
                      </a:r>
                      <a:endParaRPr lang="ko-KR" altLang="en-US" sz="1400" dirty="0" smtClean="0">
                        <a:latin typeface="Calibri" panose="020F0502020204030204" pitchFamily="34" charset="0"/>
                        <a:ea typeface="+mn-ea"/>
                        <a:cs typeface="Calibri" panose="020F0502020204030204" pitchFamily="34" charset="0"/>
                      </a:endParaRPr>
                    </a:p>
                  </a:txBody>
                  <a:tcPr anchor="ctr">
                    <a:solidFill>
                      <a:srgbClr val="FFFF00"/>
                    </a:solidFill>
                  </a:tcPr>
                </a:tc>
                <a:extLst>
                  <a:ext uri="{0D108BD9-81ED-4DB2-BD59-A6C34878D82A}">
                    <a16:rowId xmlns:a16="http://schemas.microsoft.com/office/drawing/2014/main" val="10001"/>
                  </a:ext>
                </a:extLst>
              </a:tr>
              <a:tr h="386384">
                <a:tc>
                  <a:txBody>
                    <a:bodyPr/>
                    <a:lstStyle/>
                    <a:p>
                      <a:pPr algn="ctr" latinLnBrk="1"/>
                      <a:r>
                        <a:rPr lang="en-US" altLang="ko-KR" sz="1400" b="1" dirty="0" smtClean="0">
                          <a:solidFill>
                            <a:schemeClr val="tx1"/>
                          </a:solidFill>
                          <a:latin typeface="Calibri" panose="020F0502020204030204" pitchFamily="34" charset="0"/>
                          <a:ea typeface="+mn-ea"/>
                          <a:cs typeface="Calibri" panose="020F0502020204030204" pitchFamily="34" charset="0"/>
                        </a:rPr>
                        <a:t>Himawari-8</a:t>
                      </a:r>
                      <a:endParaRPr lang="ko-KR" altLang="en-US" sz="1400" b="1" dirty="0">
                        <a:solidFill>
                          <a:schemeClr val="tx1"/>
                        </a:solidFill>
                        <a:latin typeface="Calibri" panose="020F0502020204030204" pitchFamily="34" charset="0"/>
                        <a:ea typeface="+mn-ea"/>
                        <a:cs typeface="Calibri" panose="020F0502020204030204" pitchFamily="34" charset="0"/>
                      </a:endParaRPr>
                    </a:p>
                  </a:txBody>
                  <a:tcPr anchor="ctr">
                    <a:solidFill>
                      <a:srgbClr val="FFC000"/>
                    </a:solidFill>
                  </a:tcPr>
                </a:tc>
                <a:tc>
                  <a:txBody>
                    <a:bodyPr/>
                    <a:lstStyle/>
                    <a:p>
                      <a:pPr algn="ctr" latinLnBrk="1"/>
                      <a:r>
                        <a:rPr lang="en-US" altLang="ko-KR" sz="1400" dirty="0" smtClean="0">
                          <a:latin typeface="Calibri" panose="020F0502020204030204" pitchFamily="34" charset="0"/>
                          <a:ea typeface="+mn-ea"/>
                          <a:cs typeface="Calibri" panose="020F0502020204030204" pitchFamily="34" charset="0"/>
                        </a:rPr>
                        <a:t>-0.22</a:t>
                      </a:r>
                      <a:endParaRPr lang="ko-KR" altLang="en-US" sz="1400" dirty="0">
                        <a:latin typeface="Calibri" panose="020F0502020204030204" pitchFamily="34" charset="0"/>
                        <a:ea typeface="+mn-ea"/>
                        <a:cs typeface="Calibri" panose="020F0502020204030204" pitchFamily="34" charset="0"/>
                      </a:endParaRPr>
                    </a:p>
                  </a:txBody>
                  <a:tcPr anchor="ctr">
                    <a:solidFill>
                      <a:srgbClr val="FFFF00"/>
                    </a:solidFill>
                  </a:tcPr>
                </a:tc>
                <a:tc>
                  <a:txBody>
                    <a:bodyPr/>
                    <a:lstStyle/>
                    <a:p>
                      <a:pPr algn="ctr" latinLnBrk="1"/>
                      <a:r>
                        <a:rPr lang="en-US" altLang="ko-KR" sz="1400" dirty="0" smtClean="0">
                          <a:latin typeface="Calibri" panose="020F0502020204030204" pitchFamily="34" charset="0"/>
                          <a:ea typeface="+mn-ea"/>
                          <a:cs typeface="Calibri" panose="020F0502020204030204" pitchFamily="34" charset="0"/>
                        </a:rPr>
                        <a:t>1.74</a:t>
                      </a:r>
                      <a:endParaRPr lang="ko-KR" altLang="en-US" sz="1400" dirty="0">
                        <a:latin typeface="Calibri" panose="020F0502020204030204" pitchFamily="34" charset="0"/>
                        <a:ea typeface="+mn-ea"/>
                        <a:cs typeface="Calibri" panose="020F0502020204030204" pitchFamily="34" charset="0"/>
                      </a:endParaRPr>
                    </a:p>
                  </a:txBody>
                  <a:tcPr anchor="ctr">
                    <a:solidFill>
                      <a:srgbClr val="FFFF00"/>
                    </a:solidFill>
                  </a:tcPr>
                </a:tc>
                <a:tc>
                  <a:txBody>
                    <a:bodyPr/>
                    <a:lstStyle/>
                    <a:p>
                      <a:pPr algn="ctr" latinLnBrk="1"/>
                      <a:r>
                        <a:rPr lang="en-US" altLang="ko-KR" sz="1400" dirty="0" smtClean="0">
                          <a:latin typeface="Calibri" panose="020F0502020204030204" pitchFamily="34" charset="0"/>
                          <a:ea typeface="+mn-ea"/>
                          <a:cs typeface="Calibri" panose="020F0502020204030204" pitchFamily="34" charset="0"/>
                        </a:rPr>
                        <a:t>90%</a:t>
                      </a:r>
                      <a:endParaRPr lang="ko-KR" altLang="en-US" sz="1400" dirty="0">
                        <a:latin typeface="Calibri" panose="020F0502020204030204" pitchFamily="34" charset="0"/>
                        <a:ea typeface="+mn-ea"/>
                        <a:cs typeface="Calibri" panose="020F0502020204030204" pitchFamily="34" charset="0"/>
                      </a:endParaRPr>
                    </a:p>
                  </a:txBody>
                  <a:tcPr anchor="ctr">
                    <a:solidFill>
                      <a:srgbClr val="FFFF0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dirty="0" smtClean="0">
                          <a:latin typeface="Calibri" panose="020F0502020204030204" pitchFamily="34" charset="0"/>
                          <a:ea typeface="+mn-ea"/>
                          <a:cs typeface="Calibri" panose="020F0502020204030204" pitchFamily="34" charset="0"/>
                        </a:rPr>
                        <a:t>43.5%</a:t>
                      </a:r>
                      <a:endParaRPr lang="ko-KR" altLang="en-US" sz="1400" dirty="0" smtClean="0">
                        <a:latin typeface="Calibri" panose="020F0502020204030204" pitchFamily="34" charset="0"/>
                        <a:ea typeface="+mn-ea"/>
                        <a:cs typeface="Calibri" panose="020F0502020204030204" pitchFamily="34" charset="0"/>
                      </a:endParaRPr>
                    </a:p>
                  </a:txBody>
                  <a:tcPr anchor="ctr">
                    <a:solidFill>
                      <a:srgbClr val="FFFF0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b="1" dirty="0" smtClean="0">
                          <a:solidFill>
                            <a:srgbClr val="FF0000"/>
                          </a:solidFill>
                          <a:latin typeface="Calibri" panose="020F0502020204030204" pitchFamily="34" charset="0"/>
                          <a:ea typeface="+mn-ea"/>
                          <a:cs typeface="Calibri" panose="020F0502020204030204" pitchFamily="34" charset="0"/>
                        </a:rPr>
                        <a:t>71.5%</a:t>
                      </a:r>
                      <a:endParaRPr lang="ko-KR" altLang="en-US" sz="1400" b="1" dirty="0" smtClean="0">
                        <a:solidFill>
                          <a:srgbClr val="FF0000"/>
                        </a:solidFill>
                        <a:latin typeface="Calibri" panose="020F0502020204030204" pitchFamily="34" charset="0"/>
                        <a:ea typeface="+mn-ea"/>
                        <a:cs typeface="Calibri" panose="020F0502020204030204" pitchFamily="34" charset="0"/>
                      </a:endParaRPr>
                    </a:p>
                  </a:txBody>
                  <a:tcPr anchor="ctr">
                    <a:solidFill>
                      <a:srgbClr val="FFFF0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b="1" dirty="0" smtClean="0">
                          <a:solidFill>
                            <a:srgbClr val="FF0000"/>
                          </a:solidFill>
                          <a:latin typeface="Calibri" panose="020F0502020204030204" pitchFamily="34" charset="0"/>
                          <a:ea typeface="+mn-ea"/>
                          <a:cs typeface="Calibri" panose="020F0502020204030204" pitchFamily="34" charset="0"/>
                        </a:rPr>
                        <a:t>87.2%</a:t>
                      </a:r>
                      <a:endParaRPr lang="ko-KR" altLang="en-US" sz="1400" b="1" dirty="0" smtClean="0">
                        <a:solidFill>
                          <a:srgbClr val="FF0000"/>
                        </a:solidFill>
                        <a:latin typeface="Calibri" panose="020F0502020204030204" pitchFamily="34" charset="0"/>
                        <a:ea typeface="+mn-ea"/>
                        <a:cs typeface="Calibri" panose="020F0502020204030204" pitchFamily="34" charset="0"/>
                      </a:endParaRPr>
                    </a:p>
                  </a:txBody>
                  <a:tcPr anchor="ctr">
                    <a:solidFill>
                      <a:srgbClr val="FFFF00"/>
                    </a:solidFill>
                  </a:tcPr>
                </a:tc>
                <a:extLst>
                  <a:ext uri="{0D108BD9-81ED-4DB2-BD59-A6C34878D82A}">
                    <a16:rowId xmlns:a16="http://schemas.microsoft.com/office/drawing/2014/main" val="10002"/>
                  </a:ext>
                </a:extLst>
              </a:tr>
            </a:tbl>
          </a:graphicData>
        </a:graphic>
      </p:graphicFrame>
      <p:sp>
        <p:nvSpPr>
          <p:cNvPr id="17" name="TextBox 16"/>
          <p:cNvSpPr txBox="1"/>
          <p:nvPr/>
        </p:nvSpPr>
        <p:spPr>
          <a:xfrm>
            <a:off x="4644008" y="865002"/>
            <a:ext cx="2808312" cy="307777"/>
          </a:xfrm>
          <a:prstGeom prst="rect">
            <a:avLst/>
          </a:prstGeom>
          <a:noFill/>
        </p:spPr>
        <p:txBody>
          <a:bodyPr wrap="square" rtlCol="0">
            <a:spAutoFit/>
          </a:bodyPr>
          <a:lstStyle/>
          <a:p>
            <a:pPr marL="180000" indent="-180000">
              <a:buFont typeface="Wingdings" pitchFamily="2" charset="2"/>
              <a:buChar char="§"/>
            </a:pPr>
            <a:r>
              <a:rPr lang="en-US" altLang="ko-KR" sz="1400" b="1" dirty="0" smtClean="0">
                <a:solidFill>
                  <a:srgbClr val="C00000"/>
                </a:solidFill>
                <a:latin typeface="Calibri" panose="020F0502020204030204" pitchFamily="34" charset="0"/>
                <a:cs typeface="Calibri" panose="020F0502020204030204" pitchFamily="34" charset="0"/>
              </a:rPr>
              <a:t>Himawari-8 </a:t>
            </a:r>
            <a:endParaRPr lang="ko-KR" altLang="en-US" sz="1400" b="1" dirty="0">
              <a:solidFill>
                <a:srgbClr val="C00000"/>
              </a:solidFill>
              <a:latin typeface="Calibri" panose="020F0502020204030204" pitchFamily="34" charset="0"/>
              <a:cs typeface="Calibri" panose="020F0502020204030204" pitchFamily="34" charset="0"/>
            </a:endParaRPr>
          </a:p>
        </p:txBody>
      </p:sp>
      <p:sp>
        <p:nvSpPr>
          <p:cNvPr id="19" name="Rectangle 10"/>
          <p:cNvSpPr>
            <a:spLocks noGrp="1" noChangeArrowheads="1"/>
          </p:cNvSpPr>
          <p:nvPr>
            <p:ph type="sldNum" sz="quarter" idx="4294967295"/>
          </p:nvPr>
        </p:nvSpPr>
        <p:spPr bwMode="auto">
          <a:xfrm>
            <a:off x="8560792" y="6596062"/>
            <a:ext cx="583208" cy="2619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r">
              <a:defRPr sz="1000" b="1">
                <a:latin typeface="서울남산체 M" pitchFamily="18" charset="-127"/>
                <a:ea typeface="서울남산체 M" pitchFamily="18" charset="-127"/>
              </a:defRPr>
            </a:lvl1pPr>
          </a:lstStyle>
          <a:p>
            <a:pPr latinLnBrk="0">
              <a:defRPr/>
            </a:pPr>
            <a:fld id="{5A2D1C8A-7DFD-4452-81C9-AA2A05BA03EC}" type="slidenum">
              <a:rPr lang="en-US" altLang="ko-KR" kern="0" smtClean="0">
                <a:solidFill>
                  <a:sysClr val="windowText" lastClr="000000"/>
                </a:solidFill>
                <a:latin typeface="Calibri" panose="020F0502020204030204" pitchFamily="34" charset="0"/>
                <a:ea typeface="+mn-ea"/>
                <a:cs typeface="Calibri" panose="020F0502020204030204" pitchFamily="34" charset="0"/>
              </a:rPr>
              <a:pPr latinLnBrk="0">
                <a:defRPr/>
              </a:pPr>
              <a:t>16</a:t>
            </a:fld>
            <a:endParaRPr lang="en-US" altLang="ko-KR" kern="0" dirty="0">
              <a:solidFill>
                <a:sysClr val="windowText" lastClr="000000"/>
              </a:solidFill>
              <a:latin typeface="Calibri" panose="020F0502020204030204" pitchFamily="34" charset="0"/>
              <a:ea typeface="+mn-ea"/>
              <a:cs typeface="Calibri" panose="020F0502020204030204" pitchFamily="34" charset="0"/>
            </a:endParaRPr>
          </a:p>
        </p:txBody>
      </p:sp>
      <p:sp>
        <p:nvSpPr>
          <p:cNvPr id="2" name="TextBox 1"/>
          <p:cNvSpPr txBox="1"/>
          <p:nvPr/>
        </p:nvSpPr>
        <p:spPr>
          <a:xfrm>
            <a:off x="6109478" y="2286744"/>
            <a:ext cx="1636987" cy="307777"/>
          </a:xfrm>
          <a:prstGeom prst="rect">
            <a:avLst/>
          </a:prstGeom>
          <a:noFill/>
        </p:spPr>
        <p:txBody>
          <a:bodyPr wrap="none" rtlCol="0">
            <a:spAutoFit/>
          </a:bodyPr>
          <a:lstStyle/>
          <a:p>
            <a:r>
              <a:rPr lang="en-US" altLang="ko-KR" sz="1400" b="1" dirty="0" smtClean="0">
                <a:solidFill>
                  <a:srgbClr val="FF0000"/>
                </a:solidFill>
                <a:latin typeface="Calibri" panose="020F0502020204030204" pitchFamily="34" charset="0"/>
                <a:cs typeface="Calibri" panose="020F0502020204030204" pitchFamily="34" charset="0"/>
              </a:rPr>
              <a:t>Similar to </a:t>
            </a:r>
            <a:r>
              <a:rPr lang="en-US" altLang="ko-KR" sz="1400" b="1" dirty="0" err="1" smtClean="0">
                <a:solidFill>
                  <a:srgbClr val="FF0000"/>
                </a:solidFill>
                <a:latin typeface="Calibri" panose="020F0502020204030204" pitchFamily="34" charset="0"/>
                <a:cs typeface="Calibri" panose="020F0502020204030204" pitchFamily="34" charset="0"/>
              </a:rPr>
              <a:t>Grd</a:t>
            </a:r>
            <a:r>
              <a:rPr lang="en-US" altLang="ko-KR" sz="1400" b="1" dirty="0" smtClean="0">
                <a:solidFill>
                  <a:srgbClr val="FF0000"/>
                </a:solidFill>
                <a:latin typeface="Calibri" panose="020F0502020204030204" pitchFamily="34" charset="0"/>
                <a:cs typeface="Calibri" panose="020F0502020204030204" pitchFamily="34" charset="0"/>
              </a:rPr>
              <a:t>. Obs.</a:t>
            </a:r>
            <a:endParaRPr lang="ko-KR" altLang="en-US" sz="1400" b="1" dirty="0">
              <a:solidFill>
                <a:srgbClr val="FF0000"/>
              </a:solidFill>
              <a:latin typeface="Calibri" panose="020F0502020204030204" pitchFamily="34" charset="0"/>
              <a:cs typeface="Calibri" panose="020F0502020204030204" pitchFamily="34" charset="0"/>
            </a:endParaRPr>
          </a:p>
        </p:txBody>
      </p:sp>
      <p:graphicFrame>
        <p:nvGraphicFramePr>
          <p:cNvPr id="20" name="표 19"/>
          <p:cNvGraphicFramePr>
            <a:graphicFrameLocks noGrp="1"/>
          </p:cNvGraphicFramePr>
          <p:nvPr>
            <p:extLst>
              <p:ext uri="{D42A27DB-BD31-4B8C-83A1-F6EECF244321}">
                <p14:modId xmlns:p14="http://schemas.microsoft.com/office/powerpoint/2010/main" val="2866210560"/>
              </p:ext>
            </p:extLst>
          </p:nvPr>
        </p:nvGraphicFramePr>
        <p:xfrm>
          <a:off x="5462661" y="4816897"/>
          <a:ext cx="3573834" cy="1408544"/>
        </p:xfrm>
        <a:graphic>
          <a:graphicData uri="http://schemas.openxmlformats.org/drawingml/2006/table">
            <a:tbl>
              <a:tblPr firstRow="1" bandRow="1">
                <a:tableStyleId>{5C22544A-7EE6-4342-B048-85BDC9FD1C3A}</a:tableStyleId>
              </a:tblPr>
              <a:tblGrid>
                <a:gridCol w="1013269">
                  <a:extLst>
                    <a:ext uri="{9D8B030D-6E8A-4147-A177-3AD203B41FA5}">
                      <a16:colId xmlns:a16="http://schemas.microsoft.com/office/drawing/2014/main" val="20000"/>
                    </a:ext>
                  </a:extLst>
                </a:gridCol>
                <a:gridCol w="640229">
                  <a:extLst>
                    <a:ext uri="{9D8B030D-6E8A-4147-A177-3AD203B41FA5}">
                      <a16:colId xmlns:a16="http://schemas.microsoft.com/office/drawing/2014/main" val="20001"/>
                    </a:ext>
                  </a:extLst>
                </a:gridCol>
                <a:gridCol w="640229">
                  <a:extLst>
                    <a:ext uri="{9D8B030D-6E8A-4147-A177-3AD203B41FA5}">
                      <a16:colId xmlns:a16="http://schemas.microsoft.com/office/drawing/2014/main" val="20002"/>
                    </a:ext>
                  </a:extLst>
                </a:gridCol>
                <a:gridCol w="640229">
                  <a:extLst>
                    <a:ext uri="{9D8B030D-6E8A-4147-A177-3AD203B41FA5}">
                      <a16:colId xmlns:a16="http://schemas.microsoft.com/office/drawing/2014/main" val="20003"/>
                    </a:ext>
                  </a:extLst>
                </a:gridCol>
                <a:gridCol w="639878">
                  <a:extLst>
                    <a:ext uri="{9D8B030D-6E8A-4147-A177-3AD203B41FA5}">
                      <a16:colId xmlns:a16="http://schemas.microsoft.com/office/drawing/2014/main" val="20004"/>
                    </a:ext>
                  </a:extLst>
                </a:gridCol>
              </a:tblGrid>
              <a:tr h="504000">
                <a:tc>
                  <a:txBody>
                    <a:bodyPr/>
                    <a:lstStyle/>
                    <a:p>
                      <a:pPr algn="ctr" latinLnBrk="1"/>
                      <a:endParaRPr lang="ko-KR" altLang="en-US" sz="1400" dirty="0">
                        <a:latin typeface="Calibri" panose="020F0502020204030204" pitchFamily="34" charset="0"/>
                        <a:ea typeface="+mn-ea"/>
                        <a:cs typeface="Calibri" panose="020F0502020204030204" pitchFamily="34" charset="0"/>
                      </a:endParaRPr>
                    </a:p>
                  </a:txBody>
                  <a:tcPr anchor="ctr">
                    <a:solidFill>
                      <a:srgbClr val="00206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b="1" dirty="0" smtClean="0">
                          <a:solidFill>
                            <a:schemeClr val="bg1"/>
                          </a:solidFill>
                          <a:latin typeface="Calibri" panose="020F0502020204030204" pitchFamily="34" charset="0"/>
                          <a:ea typeface="+mn-ea"/>
                          <a:cs typeface="Calibri" panose="020F0502020204030204" pitchFamily="34" charset="0"/>
                        </a:rPr>
                        <a:t>PC ±0 </a:t>
                      </a:r>
                      <a:endParaRPr lang="ko-KR" altLang="en-US" sz="1400" b="1" dirty="0" smtClean="0">
                        <a:solidFill>
                          <a:schemeClr val="bg1"/>
                        </a:solidFill>
                        <a:latin typeface="Calibri" panose="020F0502020204030204" pitchFamily="34" charset="0"/>
                        <a:ea typeface="+mn-ea"/>
                        <a:cs typeface="Calibri" panose="020F0502020204030204" pitchFamily="34" charset="0"/>
                      </a:endParaRPr>
                    </a:p>
                  </a:txBody>
                  <a:tcPr anchor="ctr">
                    <a:solidFill>
                      <a:srgbClr val="00206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b="1" dirty="0" smtClean="0">
                          <a:solidFill>
                            <a:schemeClr val="bg1"/>
                          </a:solidFill>
                          <a:latin typeface="Calibri" panose="020F0502020204030204" pitchFamily="34" charset="0"/>
                          <a:ea typeface="+mn-ea"/>
                          <a:cs typeface="Calibri" panose="020F0502020204030204" pitchFamily="34" charset="0"/>
                        </a:rPr>
                        <a:t>PC ±1</a:t>
                      </a:r>
                      <a:endParaRPr lang="ko-KR" altLang="en-US" sz="1400" b="1" dirty="0" smtClean="0">
                        <a:solidFill>
                          <a:schemeClr val="bg1"/>
                        </a:solidFill>
                        <a:latin typeface="Calibri" panose="020F0502020204030204" pitchFamily="34" charset="0"/>
                        <a:ea typeface="+mn-ea"/>
                        <a:cs typeface="Calibri" panose="020F0502020204030204" pitchFamily="34" charset="0"/>
                      </a:endParaRPr>
                    </a:p>
                  </a:txBody>
                  <a:tcPr anchor="ctr">
                    <a:solidFill>
                      <a:srgbClr val="00206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b="1" dirty="0" smtClean="0">
                          <a:solidFill>
                            <a:schemeClr val="bg1"/>
                          </a:solidFill>
                          <a:latin typeface="Calibri" panose="020F0502020204030204" pitchFamily="34" charset="0"/>
                          <a:ea typeface="+mn-ea"/>
                          <a:cs typeface="Calibri" panose="020F0502020204030204" pitchFamily="34" charset="0"/>
                        </a:rPr>
                        <a:t>PC ±2 </a:t>
                      </a:r>
                      <a:endParaRPr lang="ko-KR" altLang="en-US" sz="1400" b="1" dirty="0" smtClean="0">
                        <a:solidFill>
                          <a:schemeClr val="bg1"/>
                        </a:solidFill>
                        <a:latin typeface="Calibri" panose="020F0502020204030204" pitchFamily="34" charset="0"/>
                        <a:ea typeface="+mn-ea"/>
                        <a:cs typeface="Calibri" panose="020F0502020204030204" pitchFamily="34" charset="0"/>
                      </a:endParaRPr>
                    </a:p>
                  </a:txBody>
                  <a:tcPr anchor="ctr">
                    <a:solidFill>
                      <a:srgbClr val="00206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b="1" dirty="0" smtClean="0">
                          <a:solidFill>
                            <a:schemeClr val="bg1"/>
                          </a:solidFill>
                          <a:latin typeface="Calibri" panose="020F0502020204030204" pitchFamily="34" charset="0"/>
                          <a:ea typeface="+mn-ea"/>
                          <a:cs typeface="Calibri" panose="020F0502020204030204" pitchFamily="34" charset="0"/>
                        </a:rPr>
                        <a:t>Total</a:t>
                      </a:r>
                      <a:endParaRPr lang="ko-KR" altLang="en-US" sz="1400" b="1" dirty="0" smtClean="0">
                        <a:solidFill>
                          <a:schemeClr val="bg1"/>
                        </a:solidFill>
                        <a:latin typeface="Calibri" panose="020F0502020204030204" pitchFamily="34" charset="0"/>
                        <a:ea typeface="+mn-ea"/>
                        <a:cs typeface="Calibri" panose="020F0502020204030204" pitchFamily="34" charset="0"/>
                      </a:endParaRPr>
                    </a:p>
                  </a:txBody>
                  <a:tcPr anchor="ctr">
                    <a:solidFill>
                      <a:srgbClr val="002060"/>
                    </a:solidFill>
                  </a:tcPr>
                </a:tc>
                <a:extLst>
                  <a:ext uri="{0D108BD9-81ED-4DB2-BD59-A6C34878D82A}">
                    <a16:rowId xmlns:a16="http://schemas.microsoft.com/office/drawing/2014/main" val="10000"/>
                  </a:ext>
                </a:extLst>
              </a:tr>
              <a:tr h="386384">
                <a:tc>
                  <a:txBody>
                    <a:bodyPr/>
                    <a:lstStyle/>
                    <a:p>
                      <a:pPr algn="ctr" latinLnBrk="1"/>
                      <a:r>
                        <a:rPr lang="en-US" altLang="ko-KR" sz="1400" b="1" dirty="0" smtClean="0">
                          <a:solidFill>
                            <a:schemeClr val="tx1"/>
                          </a:solidFill>
                          <a:latin typeface="Calibri" panose="020F0502020204030204" pitchFamily="34" charset="0"/>
                          <a:ea typeface="+mn-ea"/>
                          <a:cs typeface="Calibri" panose="020F0502020204030204" pitchFamily="34" charset="0"/>
                        </a:rPr>
                        <a:t>COMS</a:t>
                      </a:r>
                      <a:endParaRPr lang="ko-KR" altLang="en-US" sz="1400" b="1" dirty="0">
                        <a:solidFill>
                          <a:schemeClr val="tx1"/>
                        </a:solidFill>
                        <a:latin typeface="Calibri" panose="020F0502020204030204" pitchFamily="34" charset="0"/>
                        <a:ea typeface="+mn-ea"/>
                        <a:cs typeface="Calibri" panose="020F0502020204030204" pitchFamily="34" charset="0"/>
                      </a:endParaRPr>
                    </a:p>
                  </a:txBody>
                  <a:tcPr anchor="ctr">
                    <a:solidFill>
                      <a:srgbClr val="FFC00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b="0" dirty="0" smtClean="0">
                          <a:solidFill>
                            <a:schemeClr val="tx1"/>
                          </a:solidFill>
                          <a:latin typeface="Calibri" panose="020F0502020204030204" pitchFamily="34" charset="0"/>
                          <a:ea typeface="+mn-ea"/>
                          <a:cs typeface="Calibri" panose="020F0502020204030204" pitchFamily="34" charset="0"/>
                        </a:rPr>
                        <a:t>6.5%</a:t>
                      </a:r>
                      <a:endParaRPr lang="ko-KR" altLang="en-US" sz="1400" b="0" dirty="0" smtClean="0">
                        <a:solidFill>
                          <a:schemeClr val="tx1"/>
                        </a:solidFill>
                        <a:latin typeface="Calibri" panose="020F0502020204030204" pitchFamily="34" charset="0"/>
                        <a:ea typeface="+mn-ea"/>
                        <a:cs typeface="Calibri" panose="020F0502020204030204" pitchFamily="34" charset="0"/>
                      </a:endParaRPr>
                    </a:p>
                  </a:txBody>
                  <a:tcPr anchor="ctr">
                    <a:solidFill>
                      <a:srgbClr val="FFFF0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b="0" dirty="0" smtClean="0">
                          <a:solidFill>
                            <a:schemeClr val="tx1"/>
                          </a:solidFill>
                          <a:latin typeface="Calibri" panose="020F0502020204030204" pitchFamily="34" charset="0"/>
                          <a:ea typeface="+mn-ea"/>
                          <a:cs typeface="Calibri" panose="020F0502020204030204" pitchFamily="34" charset="0"/>
                        </a:rPr>
                        <a:t>20.5%</a:t>
                      </a:r>
                      <a:endParaRPr lang="ko-KR" altLang="en-US" sz="1400" b="0" dirty="0" smtClean="0">
                        <a:solidFill>
                          <a:schemeClr val="tx1"/>
                        </a:solidFill>
                        <a:latin typeface="Calibri" panose="020F0502020204030204" pitchFamily="34" charset="0"/>
                        <a:ea typeface="+mn-ea"/>
                        <a:cs typeface="Calibri" panose="020F0502020204030204" pitchFamily="34" charset="0"/>
                      </a:endParaRPr>
                    </a:p>
                  </a:txBody>
                  <a:tcPr anchor="ctr">
                    <a:solidFill>
                      <a:srgbClr val="FFFF0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b="0" dirty="0" smtClean="0">
                          <a:solidFill>
                            <a:schemeClr val="tx1"/>
                          </a:solidFill>
                          <a:latin typeface="Calibri" panose="020F0502020204030204" pitchFamily="34" charset="0"/>
                          <a:ea typeface="+mn-ea"/>
                          <a:cs typeface="Calibri" panose="020F0502020204030204" pitchFamily="34" charset="0"/>
                        </a:rPr>
                        <a:t>29.9%</a:t>
                      </a:r>
                      <a:endParaRPr lang="ko-KR" altLang="en-US" sz="1400" b="0" dirty="0" smtClean="0">
                        <a:solidFill>
                          <a:schemeClr val="tx1"/>
                        </a:solidFill>
                        <a:latin typeface="Calibri" panose="020F0502020204030204" pitchFamily="34" charset="0"/>
                        <a:ea typeface="+mn-ea"/>
                        <a:cs typeface="Calibri" panose="020F0502020204030204" pitchFamily="34" charset="0"/>
                      </a:endParaRPr>
                    </a:p>
                  </a:txBody>
                  <a:tcPr anchor="ctr">
                    <a:solidFill>
                      <a:srgbClr val="FFFF0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b="0" dirty="0" smtClean="0">
                          <a:solidFill>
                            <a:schemeClr val="tx1"/>
                          </a:solidFill>
                          <a:latin typeface="Calibri" panose="020F0502020204030204" pitchFamily="34" charset="0"/>
                          <a:ea typeface="+mn-ea"/>
                          <a:cs typeface="Calibri" panose="020F0502020204030204" pitchFamily="34" charset="0"/>
                        </a:rPr>
                        <a:t>37.8%</a:t>
                      </a:r>
                      <a:endParaRPr lang="ko-KR" altLang="en-US" sz="1400" b="0" dirty="0" smtClean="0">
                        <a:solidFill>
                          <a:schemeClr val="tx1"/>
                        </a:solidFill>
                        <a:latin typeface="Calibri" panose="020F0502020204030204" pitchFamily="34" charset="0"/>
                        <a:ea typeface="+mn-ea"/>
                        <a:cs typeface="Calibri" panose="020F0502020204030204" pitchFamily="34" charset="0"/>
                      </a:endParaRPr>
                    </a:p>
                  </a:txBody>
                  <a:tcPr anchor="ctr">
                    <a:solidFill>
                      <a:srgbClr val="FFFF00"/>
                    </a:solidFill>
                  </a:tcPr>
                </a:tc>
                <a:extLst>
                  <a:ext uri="{0D108BD9-81ED-4DB2-BD59-A6C34878D82A}">
                    <a16:rowId xmlns:a16="http://schemas.microsoft.com/office/drawing/2014/main" val="10001"/>
                  </a:ext>
                </a:extLst>
              </a:tr>
              <a:tr h="386384">
                <a:tc>
                  <a:txBody>
                    <a:bodyPr/>
                    <a:lstStyle/>
                    <a:p>
                      <a:pPr algn="ctr" latinLnBrk="1"/>
                      <a:r>
                        <a:rPr lang="en-US" altLang="ko-KR" sz="1400" b="1" dirty="0" smtClean="0">
                          <a:solidFill>
                            <a:schemeClr val="tx1"/>
                          </a:solidFill>
                          <a:latin typeface="Calibri" panose="020F0502020204030204" pitchFamily="34" charset="0"/>
                          <a:ea typeface="+mn-ea"/>
                          <a:cs typeface="Calibri" panose="020F0502020204030204" pitchFamily="34" charset="0"/>
                        </a:rPr>
                        <a:t>Himawari-8</a:t>
                      </a:r>
                      <a:endParaRPr lang="ko-KR" altLang="en-US" sz="1400" b="1" dirty="0">
                        <a:solidFill>
                          <a:schemeClr val="tx1"/>
                        </a:solidFill>
                        <a:latin typeface="Calibri" panose="020F0502020204030204" pitchFamily="34" charset="0"/>
                        <a:ea typeface="+mn-ea"/>
                        <a:cs typeface="Calibri" panose="020F0502020204030204" pitchFamily="34" charset="0"/>
                      </a:endParaRPr>
                    </a:p>
                  </a:txBody>
                  <a:tcPr anchor="ctr">
                    <a:solidFill>
                      <a:srgbClr val="FFC00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b="1" dirty="0" smtClean="0">
                          <a:solidFill>
                            <a:srgbClr val="FF0000"/>
                          </a:solidFill>
                          <a:latin typeface="Calibri" panose="020F0502020204030204" pitchFamily="34" charset="0"/>
                          <a:ea typeface="+mn-ea"/>
                          <a:cs typeface="Calibri" panose="020F0502020204030204" pitchFamily="34" charset="0"/>
                        </a:rPr>
                        <a:t>13.7%</a:t>
                      </a:r>
                      <a:endParaRPr lang="ko-KR" altLang="en-US" sz="1400" b="1" dirty="0" smtClean="0">
                        <a:solidFill>
                          <a:srgbClr val="FF0000"/>
                        </a:solidFill>
                        <a:latin typeface="Calibri" panose="020F0502020204030204" pitchFamily="34" charset="0"/>
                        <a:ea typeface="+mn-ea"/>
                        <a:cs typeface="Calibri" panose="020F0502020204030204" pitchFamily="34" charset="0"/>
                      </a:endParaRPr>
                    </a:p>
                  </a:txBody>
                  <a:tcPr anchor="ctr">
                    <a:solidFill>
                      <a:srgbClr val="FFFF0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b="1" dirty="0" smtClean="0">
                          <a:solidFill>
                            <a:srgbClr val="FF0000"/>
                          </a:solidFill>
                          <a:latin typeface="Calibri" panose="020F0502020204030204" pitchFamily="34" charset="0"/>
                          <a:ea typeface="+mn-ea"/>
                          <a:cs typeface="Calibri" panose="020F0502020204030204" pitchFamily="34" charset="0"/>
                        </a:rPr>
                        <a:t>37.3%</a:t>
                      </a:r>
                      <a:endParaRPr lang="ko-KR" altLang="en-US" sz="1400" b="1" dirty="0" smtClean="0">
                        <a:solidFill>
                          <a:srgbClr val="FF0000"/>
                        </a:solidFill>
                        <a:latin typeface="Calibri" panose="020F0502020204030204" pitchFamily="34" charset="0"/>
                        <a:ea typeface="+mn-ea"/>
                        <a:cs typeface="Calibri" panose="020F0502020204030204" pitchFamily="34" charset="0"/>
                      </a:endParaRPr>
                    </a:p>
                  </a:txBody>
                  <a:tcPr anchor="ctr">
                    <a:solidFill>
                      <a:srgbClr val="FFFF0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b="1" dirty="0" smtClean="0">
                          <a:solidFill>
                            <a:srgbClr val="FF0000"/>
                          </a:solidFill>
                          <a:latin typeface="Calibri" panose="020F0502020204030204" pitchFamily="34" charset="0"/>
                          <a:ea typeface="+mn-ea"/>
                          <a:cs typeface="Calibri" panose="020F0502020204030204" pitchFamily="34" charset="0"/>
                        </a:rPr>
                        <a:t>50.0%</a:t>
                      </a:r>
                      <a:endParaRPr lang="ko-KR" altLang="en-US" sz="1400" b="1" dirty="0" smtClean="0">
                        <a:solidFill>
                          <a:srgbClr val="FF0000"/>
                        </a:solidFill>
                        <a:latin typeface="Calibri" panose="020F0502020204030204" pitchFamily="34" charset="0"/>
                        <a:ea typeface="+mn-ea"/>
                        <a:cs typeface="Calibri" panose="020F0502020204030204" pitchFamily="34" charset="0"/>
                      </a:endParaRPr>
                    </a:p>
                  </a:txBody>
                  <a:tcPr anchor="ctr">
                    <a:solidFill>
                      <a:srgbClr val="FFFF00"/>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400" b="1" dirty="0" smtClean="0">
                          <a:solidFill>
                            <a:srgbClr val="FF0000"/>
                          </a:solidFill>
                          <a:latin typeface="Calibri" panose="020F0502020204030204" pitchFamily="34" charset="0"/>
                          <a:ea typeface="+mn-ea"/>
                          <a:cs typeface="Calibri" panose="020F0502020204030204" pitchFamily="34" charset="0"/>
                        </a:rPr>
                        <a:t>60.9%</a:t>
                      </a:r>
                      <a:endParaRPr lang="ko-KR" altLang="en-US" sz="1400" b="1" dirty="0" smtClean="0">
                        <a:solidFill>
                          <a:srgbClr val="FF0000"/>
                        </a:solidFill>
                        <a:latin typeface="Calibri" panose="020F0502020204030204" pitchFamily="34" charset="0"/>
                        <a:ea typeface="+mn-ea"/>
                        <a:cs typeface="Calibri" panose="020F0502020204030204" pitchFamily="34" charset="0"/>
                      </a:endParaRPr>
                    </a:p>
                  </a:txBody>
                  <a:tcPr anchor="ctr">
                    <a:solidFill>
                      <a:srgbClr val="FFFF00"/>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2407472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직사각형 28"/>
          <p:cNvSpPr/>
          <p:nvPr/>
        </p:nvSpPr>
        <p:spPr>
          <a:xfrm>
            <a:off x="0" y="-27384"/>
            <a:ext cx="9144000" cy="86409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cs typeface="Calibri" panose="020F0502020204030204" pitchFamily="34" charset="0"/>
            </a:endParaRPr>
          </a:p>
        </p:txBody>
      </p:sp>
      <p:sp>
        <p:nvSpPr>
          <p:cNvPr id="7" name="TextBox 6"/>
          <p:cNvSpPr txBox="1"/>
          <p:nvPr/>
        </p:nvSpPr>
        <p:spPr>
          <a:xfrm>
            <a:off x="87059" y="173832"/>
            <a:ext cx="8949437" cy="461665"/>
          </a:xfrm>
          <a:prstGeom prst="rect">
            <a:avLst/>
          </a:prstGeom>
          <a:noFill/>
        </p:spPr>
        <p:txBody>
          <a:bodyPr wrap="square" rtlCol="0">
            <a:spAutoFit/>
          </a:bodyPr>
          <a:lstStyle/>
          <a:p>
            <a:r>
              <a:rPr lang="en-US" altLang="ko-KR" sz="2400" b="1" dirty="0" smtClean="0">
                <a:solidFill>
                  <a:schemeClr val="bg1"/>
                </a:solidFill>
                <a:latin typeface="Calibri" panose="020F0502020204030204" pitchFamily="34" charset="0"/>
                <a:cs typeface="Calibri" panose="020F0502020204030204" pitchFamily="34" charset="0"/>
              </a:rPr>
              <a:t>Time series</a:t>
            </a:r>
            <a:endParaRPr lang="en-US" altLang="ko-KR" sz="2400" b="1" dirty="0">
              <a:solidFill>
                <a:schemeClr val="bg1"/>
              </a:solidFill>
              <a:latin typeface="Calibri" panose="020F0502020204030204" pitchFamily="34" charset="0"/>
              <a:cs typeface="Calibri" panose="020F0502020204030204" pitchFamily="34" charset="0"/>
            </a:endParaRPr>
          </a:p>
        </p:txBody>
      </p:sp>
      <p:sp>
        <p:nvSpPr>
          <p:cNvPr id="9" name="내용 개체 틀 2"/>
          <p:cNvSpPr>
            <a:spLocks noGrp="1"/>
          </p:cNvSpPr>
          <p:nvPr>
            <p:ph idx="1"/>
          </p:nvPr>
        </p:nvSpPr>
        <p:spPr>
          <a:xfrm>
            <a:off x="179512" y="942628"/>
            <a:ext cx="8054834" cy="432048"/>
          </a:xfrm>
        </p:spPr>
        <p:txBody>
          <a:bodyPr>
            <a:normAutofit/>
          </a:bodyPr>
          <a:lstStyle/>
          <a:p>
            <a:pPr marL="0" indent="0">
              <a:buNone/>
            </a:pPr>
            <a:r>
              <a:rPr lang="ko-KR" altLang="en-US" sz="1800" b="1" dirty="0" smtClean="0">
                <a:solidFill>
                  <a:srgbClr val="002060"/>
                </a:solidFill>
                <a:latin typeface="Calibri" panose="020F0502020204030204" pitchFamily="34" charset="0"/>
                <a:cs typeface="Calibri" panose="020F0502020204030204" pitchFamily="34" charset="0"/>
              </a:rPr>
              <a:t>◈ </a:t>
            </a:r>
            <a:r>
              <a:rPr lang="en-US" altLang="ko-KR" sz="1800" b="1" dirty="0" smtClean="0">
                <a:solidFill>
                  <a:srgbClr val="002060"/>
                </a:solidFill>
                <a:latin typeface="Calibri" panose="020F0502020204030204" pitchFamily="34" charset="0"/>
                <a:cs typeface="Calibri" panose="020F0502020204030204" pitchFamily="34" charset="0"/>
              </a:rPr>
              <a:t>Time series of TCC at specific site (1</a:t>
            </a:r>
            <a:r>
              <a:rPr lang="en-US" altLang="ko-KR" sz="1800" b="1" baseline="30000" dirty="0" smtClean="0">
                <a:solidFill>
                  <a:srgbClr val="002060"/>
                </a:solidFill>
                <a:latin typeface="Calibri" panose="020F0502020204030204" pitchFamily="34" charset="0"/>
                <a:cs typeface="Calibri" panose="020F0502020204030204" pitchFamily="34" charset="0"/>
              </a:rPr>
              <a:t>st</a:t>
            </a:r>
            <a:r>
              <a:rPr lang="en-US" altLang="ko-KR" sz="1800" b="1" dirty="0" smtClean="0">
                <a:solidFill>
                  <a:srgbClr val="002060"/>
                </a:solidFill>
                <a:latin typeface="Calibri" panose="020F0502020204030204" pitchFamily="34" charset="0"/>
                <a:cs typeface="Calibri" panose="020F0502020204030204" pitchFamily="34" charset="0"/>
              </a:rPr>
              <a:t> ~ 7</a:t>
            </a:r>
            <a:r>
              <a:rPr lang="en-US" altLang="ko-KR" sz="1800" b="1" baseline="30000" dirty="0" smtClean="0">
                <a:solidFill>
                  <a:srgbClr val="002060"/>
                </a:solidFill>
                <a:latin typeface="Calibri" panose="020F0502020204030204" pitchFamily="34" charset="0"/>
                <a:cs typeface="Calibri" panose="020F0502020204030204" pitchFamily="34" charset="0"/>
              </a:rPr>
              <a:t>th</a:t>
            </a:r>
            <a:r>
              <a:rPr lang="en-US" altLang="ko-KR" sz="1800" b="1" dirty="0" smtClean="0">
                <a:solidFill>
                  <a:srgbClr val="002060"/>
                </a:solidFill>
                <a:latin typeface="Calibri" panose="020F0502020204030204" pitchFamily="34" charset="0"/>
                <a:cs typeface="Calibri" panose="020F0502020204030204" pitchFamily="34" charset="0"/>
              </a:rPr>
              <a:t> March 2017)</a:t>
            </a:r>
            <a:endParaRPr lang="en-US" altLang="ko-KR" sz="1800" b="1" dirty="0">
              <a:solidFill>
                <a:srgbClr val="002060"/>
              </a:solidFill>
              <a:latin typeface="Calibri" panose="020F0502020204030204" pitchFamily="34" charset="0"/>
              <a:cs typeface="Calibri" panose="020F0502020204030204" pitchFamily="34" charset="0"/>
            </a:endParaRPr>
          </a:p>
        </p:txBody>
      </p:sp>
      <p:pic>
        <p:nvPicPr>
          <p:cNvPr id="27" name="Picture 2" descr="D:\PARKKIHONG\로고 모음\국가기상위성센터 새로고\새로고_국가기상위성센터_화이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4328" y="249473"/>
            <a:ext cx="1440000" cy="3103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44396" y="1722423"/>
            <a:ext cx="7083988" cy="2256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944396" y="1568534"/>
            <a:ext cx="1251340" cy="276999"/>
          </a:xfrm>
          <a:prstGeom prst="rect">
            <a:avLst/>
          </a:prstGeom>
          <a:solidFill>
            <a:schemeClr val="accent6">
              <a:lumMod val="20000"/>
              <a:lumOff val="80000"/>
            </a:schemeClr>
          </a:solidFill>
          <a:ln w="3175">
            <a:solidFill>
              <a:schemeClr val="tx1"/>
            </a:solidFill>
          </a:ln>
        </p:spPr>
        <p:txBody>
          <a:bodyPr wrap="square" rtlCol="0">
            <a:spAutoFit/>
          </a:bodyPr>
          <a:lstStyle/>
          <a:p>
            <a:pPr algn="ctr">
              <a:tabLst>
                <a:tab pos="182563" algn="l"/>
              </a:tabLst>
            </a:pPr>
            <a:r>
              <a:rPr lang="en-US" altLang="ko-KR" sz="1200" dirty="0" err="1" smtClean="0">
                <a:latin typeface="Calibri" panose="020F0502020204030204" pitchFamily="34" charset="0"/>
                <a:cs typeface="Calibri" panose="020F0502020204030204" pitchFamily="34" charset="0"/>
              </a:rPr>
              <a:t>Daejeon</a:t>
            </a:r>
            <a:endParaRPr lang="ko-KR" altLang="en-US" sz="1200" dirty="0">
              <a:latin typeface="Calibri" panose="020F0502020204030204" pitchFamily="34" charset="0"/>
              <a:cs typeface="Calibri" panose="020F0502020204030204" pitchFamily="34" charset="0"/>
            </a:endParaRPr>
          </a:p>
        </p:txBody>
      </p:sp>
      <p:pic>
        <p:nvPicPr>
          <p:cNvPr id="1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44396" y="4340781"/>
            <a:ext cx="7083988" cy="2256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944396" y="4186892"/>
            <a:ext cx="963310" cy="276999"/>
          </a:xfrm>
          <a:prstGeom prst="rect">
            <a:avLst/>
          </a:prstGeom>
          <a:solidFill>
            <a:schemeClr val="accent6">
              <a:lumMod val="20000"/>
              <a:lumOff val="80000"/>
            </a:schemeClr>
          </a:solidFill>
          <a:ln w="3175">
            <a:solidFill>
              <a:schemeClr val="tx1"/>
            </a:solidFill>
          </a:ln>
        </p:spPr>
        <p:txBody>
          <a:bodyPr wrap="square" rtlCol="0">
            <a:spAutoFit/>
          </a:bodyPr>
          <a:lstStyle/>
          <a:p>
            <a:pPr algn="ctr">
              <a:tabLst>
                <a:tab pos="182563" algn="l"/>
              </a:tabLst>
            </a:pPr>
            <a:r>
              <a:rPr lang="en-US" altLang="ko-KR" sz="1200" dirty="0" err="1" smtClean="0">
                <a:latin typeface="Calibri" panose="020F0502020204030204" pitchFamily="34" charset="0"/>
                <a:cs typeface="Calibri" panose="020F0502020204030204" pitchFamily="34" charset="0"/>
              </a:rPr>
              <a:t>Jeju</a:t>
            </a:r>
            <a:endParaRPr lang="ko-KR" altLang="en-US" sz="1200" dirty="0">
              <a:latin typeface="Calibri" panose="020F0502020204030204" pitchFamily="34" charset="0"/>
              <a:cs typeface="Calibri" panose="020F0502020204030204" pitchFamily="34" charset="0"/>
            </a:endParaRPr>
          </a:p>
        </p:txBody>
      </p:sp>
      <p:sp>
        <p:nvSpPr>
          <p:cNvPr id="15" name="Rectangle 10"/>
          <p:cNvSpPr>
            <a:spLocks noGrp="1" noChangeArrowheads="1"/>
          </p:cNvSpPr>
          <p:nvPr>
            <p:ph type="sldNum" sz="quarter" idx="4294967295"/>
          </p:nvPr>
        </p:nvSpPr>
        <p:spPr bwMode="auto">
          <a:xfrm>
            <a:off x="8560792" y="6596062"/>
            <a:ext cx="583208" cy="2619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r">
              <a:defRPr sz="1000" b="1">
                <a:latin typeface="서울남산체 M" pitchFamily="18" charset="-127"/>
                <a:ea typeface="서울남산체 M" pitchFamily="18" charset="-127"/>
              </a:defRPr>
            </a:lvl1pPr>
          </a:lstStyle>
          <a:p>
            <a:pPr latinLnBrk="0">
              <a:defRPr/>
            </a:pPr>
            <a:fld id="{5A2D1C8A-7DFD-4452-81C9-AA2A05BA03EC}" type="slidenum">
              <a:rPr lang="en-US" altLang="ko-KR" kern="0" smtClean="0">
                <a:solidFill>
                  <a:sysClr val="windowText" lastClr="000000"/>
                </a:solidFill>
                <a:latin typeface="Calibri" panose="020F0502020204030204" pitchFamily="34" charset="0"/>
                <a:ea typeface="+mn-ea"/>
                <a:cs typeface="Calibri" panose="020F0502020204030204" pitchFamily="34" charset="0"/>
              </a:rPr>
              <a:pPr latinLnBrk="0">
                <a:defRPr/>
              </a:pPr>
              <a:t>17</a:t>
            </a:fld>
            <a:endParaRPr lang="en-US" altLang="ko-KR" kern="0" dirty="0">
              <a:solidFill>
                <a:sysClr val="windowText" lastClr="000000"/>
              </a:solidFill>
              <a:latin typeface="Calibri" panose="020F0502020204030204" pitchFamily="34" charset="0"/>
              <a:ea typeface="+mn-ea"/>
              <a:cs typeface="Calibri" panose="020F0502020204030204" pitchFamily="34" charset="0"/>
            </a:endParaRPr>
          </a:p>
        </p:txBody>
      </p:sp>
      <p:grpSp>
        <p:nvGrpSpPr>
          <p:cNvPr id="4" name="그룹 3"/>
          <p:cNvGrpSpPr/>
          <p:nvPr/>
        </p:nvGrpSpPr>
        <p:grpSpPr>
          <a:xfrm>
            <a:off x="4644008" y="1390065"/>
            <a:ext cx="3707155" cy="346399"/>
            <a:chOff x="4644008" y="1390065"/>
            <a:chExt cx="3707155" cy="346399"/>
          </a:xfrm>
        </p:grpSpPr>
        <p:pic>
          <p:nvPicPr>
            <p:cNvPr id="1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4008" y="1422924"/>
              <a:ext cx="3707155" cy="313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899360" y="1390065"/>
              <a:ext cx="1512168" cy="276999"/>
            </a:xfrm>
            <a:prstGeom prst="rect">
              <a:avLst/>
            </a:prstGeom>
            <a:solidFill>
              <a:schemeClr val="bg1"/>
            </a:solidFill>
          </p:spPr>
          <p:txBody>
            <a:bodyPr wrap="square" rtlCol="0">
              <a:spAutoFit/>
            </a:bodyPr>
            <a:lstStyle/>
            <a:p>
              <a:r>
                <a:rPr lang="en-US" altLang="ko-KR" sz="1200" dirty="0" smtClean="0">
                  <a:latin typeface="Calibri" panose="020F0502020204030204" pitchFamily="34" charset="0"/>
                  <a:cs typeface="Calibri" panose="020F0502020204030204" pitchFamily="34" charset="0"/>
                </a:rPr>
                <a:t>Day (00UTC ~ 09UTC)</a:t>
              </a:r>
              <a:endParaRPr lang="ko-KR" altLang="en-US" sz="1200" dirty="0">
                <a:latin typeface="Calibri" panose="020F0502020204030204" pitchFamily="34" charset="0"/>
                <a:cs typeface="Calibri" panose="020F0502020204030204" pitchFamily="34" charset="0"/>
              </a:endParaRPr>
            </a:p>
          </p:txBody>
        </p:sp>
        <p:sp>
          <p:nvSpPr>
            <p:cNvPr id="17" name="TextBox 16"/>
            <p:cNvSpPr txBox="1"/>
            <p:nvPr/>
          </p:nvSpPr>
          <p:spPr>
            <a:xfrm>
              <a:off x="6730011" y="1397862"/>
              <a:ext cx="1621152" cy="276999"/>
            </a:xfrm>
            <a:prstGeom prst="rect">
              <a:avLst/>
            </a:prstGeom>
            <a:solidFill>
              <a:schemeClr val="bg1"/>
            </a:solidFill>
          </p:spPr>
          <p:txBody>
            <a:bodyPr wrap="square" rtlCol="0">
              <a:spAutoFit/>
            </a:bodyPr>
            <a:lstStyle/>
            <a:p>
              <a:r>
                <a:rPr lang="en-US" altLang="ko-KR" sz="1200" dirty="0" smtClean="0">
                  <a:latin typeface="Calibri" panose="020F0502020204030204" pitchFamily="34" charset="0"/>
                  <a:cs typeface="Calibri" panose="020F0502020204030204" pitchFamily="34" charset="0"/>
                </a:rPr>
                <a:t>Night (10UTC ~ 08UTC)</a:t>
              </a:r>
              <a:endParaRPr lang="ko-KR" altLang="en-US" sz="1200" dirty="0">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19441405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직사각형 28"/>
          <p:cNvSpPr/>
          <p:nvPr/>
        </p:nvSpPr>
        <p:spPr>
          <a:xfrm>
            <a:off x="0" y="-27384"/>
            <a:ext cx="9144000" cy="86409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cs typeface="Calibri" panose="020F0502020204030204" pitchFamily="34" charset="0"/>
            </a:endParaRPr>
          </a:p>
        </p:txBody>
      </p:sp>
      <p:sp>
        <p:nvSpPr>
          <p:cNvPr id="7" name="TextBox 6"/>
          <p:cNvSpPr txBox="1"/>
          <p:nvPr/>
        </p:nvSpPr>
        <p:spPr>
          <a:xfrm>
            <a:off x="87057" y="138698"/>
            <a:ext cx="9165463" cy="523220"/>
          </a:xfrm>
          <a:prstGeom prst="rect">
            <a:avLst/>
          </a:prstGeom>
          <a:noFill/>
        </p:spPr>
        <p:txBody>
          <a:bodyPr wrap="square" rtlCol="0">
            <a:spAutoFit/>
          </a:bodyPr>
          <a:lstStyle/>
          <a:p>
            <a:r>
              <a:rPr lang="en-US" altLang="ko-KR" sz="2800" b="1" dirty="0" smtClean="0">
                <a:solidFill>
                  <a:schemeClr val="bg1"/>
                </a:solidFill>
                <a:latin typeface="Calibri" panose="020F0502020204030204" pitchFamily="34" charset="0"/>
                <a:ea typeface="HY견고딕" panose="02030600000101010101" pitchFamily="18" charset="-127"/>
                <a:cs typeface="Calibri" panose="020F0502020204030204" pitchFamily="34" charset="0"/>
              </a:rPr>
              <a:t>Summary</a:t>
            </a:r>
            <a:endParaRPr lang="en-US" altLang="ko-KR" sz="2800" b="1" dirty="0">
              <a:solidFill>
                <a:schemeClr val="bg1"/>
              </a:solidFill>
              <a:latin typeface="Calibri" panose="020F0502020204030204" pitchFamily="34" charset="0"/>
              <a:ea typeface="HY견고딕" panose="02030600000101010101" pitchFamily="18" charset="-127"/>
              <a:cs typeface="Calibri" panose="020F0502020204030204" pitchFamily="34" charset="0"/>
            </a:endParaRPr>
          </a:p>
        </p:txBody>
      </p:sp>
      <p:sp>
        <p:nvSpPr>
          <p:cNvPr id="5" name="TextBox 4"/>
          <p:cNvSpPr txBox="1"/>
          <p:nvPr/>
        </p:nvSpPr>
        <p:spPr>
          <a:xfrm>
            <a:off x="179512" y="1347733"/>
            <a:ext cx="8712968" cy="2585323"/>
          </a:xfrm>
          <a:prstGeom prst="rect">
            <a:avLst/>
          </a:prstGeom>
          <a:noFill/>
        </p:spPr>
        <p:txBody>
          <a:bodyPr wrap="square" rtlCol="0">
            <a:spAutoFit/>
          </a:bodyPr>
          <a:lstStyle/>
          <a:p>
            <a:pPr marL="176213" indent="-176213">
              <a:lnSpc>
                <a:spcPct val="150000"/>
              </a:lnSpc>
            </a:pPr>
            <a:r>
              <a:rPr lang="en-US" altLang="ko-KR" sz="1600" dirty="0" smtClean="0">
                <a:latin typeface="Calibri" panose="020F0502020204030204" pitchFamily="34" charset="0"/>
                <a:cs typeface="Calibri" panose="020F0502020204030204" pitchFamily="34" charset="0"/>
              </a:rPr>
              <a:t>- Total Cloud Cover (Cloud Amount) algorithm is developed using Random Forest model over the Korea region based on Himawari-8 observation</a:t>
            </a:r>
          </a:p>
          <a:p>
            <a:pPr>
              <a:lnSpc>
                <a:spcPct val="150000"/>
              </a:lnSpc>
            </a:pPr>
            <a:r>
              <a:rPr lang="en-US" altLang="ko-KR" sz="1400" dirty="0" smtClean="0">
                <a:latin typeface="Calibri" panose="020F0502020204030204" pitchFamily="34" charset="0"/>
                <a:cs typeface="Calibri" panose="020F0502020204030204" pitchFamily="34" charset="0"/>
              </a:rPr>
              <a:t>    1. Training RF model (Jan. ~ Dec. 2016), validation RF model (Sep. ~ Dec. 2015)</a:t>
            </a:r>
          </a:p>
          <a:p>
            <a:pPr>
              <a:lnSpc>
                <a:spcPct val="150000"/>
              </a:lnSpc>
            </a:pPr>
            <a:r>
              <a:rPr lang="en-US" altLang="ko-KR" sz="1400" dirty="0" smtClean="0">
                <a:latin typeface="Calibri" panose="020F0502020204030204" pitchFamily="34" charset="0"/>
                <a:cs typeface="Calibri" panose="020F0502020204030204" pitchFamily="34" charset="0"/>
              </a:rPr>
              <a:t>    2. Apply successive RF decision to overcome unbalanced data distribution</a:t>
            </a:r>
          </a:p>
          <a:p>
            <a:pPr marL="176213" indent="-176213">
              <a:lnSpc>
                <a:spcPct val="150000"/>
              </a:lnSpc>
            </a:pPr>
            <a:r>
              <a:rPr lang="en-US" altLang="ko-KR" sz="1600" dirty="0" smtClean="0">
                <a:latin typeface="Calibri" panose="020F0502020204030204" pitchFamily="34" charset="0"/>
                <a:cs typeface="Calibri" panose="020F0502020204030204" pitchFamily="34" charset="0"/>
              </a:rPr>
              <a:t>- Accuracy Improvement: ±2 </a:t>
            </a:r>
            <a:r>
              <a:rPr lang="en-US" altLang="ko-KR" sz="1600" dirty="0" smtClean="0">
                <a:latin typeface="Calibri" panose="020F0502020204030204" pitchFamily="34" charset="0"/>
                <a:cs typeface="Calibri" panose="020F0502020204030204" pitchFamily="34" charset="0"/>
                <a:sym typeface="Wingdings" panose="05000000000000000000" pitchFamily="2" charset="2"/>
              </a:rPr>
              <a:t></a:t>
            </a:r>
            <a:r>
              <a:rPr lang="ko-KR" altLang="en-US" sz="1600" dirty="0" smtClean="0">
                <a:latin typeface="Calibri" panose="020F0502020204030204" pitchFamily="34" charset="0"/>
                <a:cs typeface="Calibri" panose="020F0502020204030204" pitchFamily="34" charset="0"/>
              </a:rPr>
              <a:t> </a:t>
            </a:r>
            <a:r>
              <a:rPr lang="en-US" altLang="ko-KR" sz="1600" dirty="0" smtClean="0">
                <a:latin typeface="Calibri" panose="020F0502020204030204" pitchFamily="34" charset="0"/>
                <a:cs typeface="Calibri" panose="020F0502020204030204" pitchFamily="34" charset="0"/>
              </a:rPr>
              <a:t>87%, especially 1~9 tenths most improved when compared with COMS TCC</a:t>
            </a:r>
          </a:p>
          <a:p>
            <a:pPr>
              <a:lnSpc>
                <a:spcPct val="150000"/>
              </a:lnSpc>
            </a:pPr>
            <a:r>
              <a:rPr lang="en-US" altLang="ko-KR" sz="1600" dirty="0" smtClean="0">
                <a:latin typeface="Calibri" panose="020F0502020204030204" pitchFamily="34" charset="0"/>
                <a:cs typeface="Calibri" panose="020F0502020204030204" pitchFamily="34" charset="0"/>
              </a:rPr>
              <a:t>- Support automatic cloud amount measurement since September 2017</a:t>
            </a:r>
            <a:r>
              <a:rPr lang="ko-KR" altLang="en-US" sz="1600" dirty="0" smtClean="0">
                <a:latin typeface="Calibri" panose="020F0502020204030204" pitchFamily="34" charset="0"/>
                <a:cs typeface="Calibri" panose="020F0502020204030204" pitchFamily="34" charset="0"/>
              </a:rPr>
              <a:t> </a:t>
            </a:r>
            <a:endParaRPr lang="en-US" altLang="ko-KR" sz="1600" dirty="0" smtClean="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448903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직사각형 9"/>
          <p:cNvSpPr/>
          <p:nvPr/>
        </p:nvSpPr>
        <p:spPr>
          <a:xfrm>
            <a:off x="0" y="1340768"/>
            <a:ext cx="9153286" cy="151216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 name="제목 1"/>
          <p:cNvSpPr>
            <a:spLocks noGrp="1"/>
          </p:cNvSpPr>
          <p:nvPr>
            <p:ph type="ctrTitle"/>
          </p:nvPr>
        </p:nvSpPr>
        <p:spPr>
          <a:xfrm>
            <a:off x="685800" y="1412776"/>
            <a:ext cx="7772400" cy="1296144"/>
          </a:xfrm>
        </p:spPr>
        <p:txBody>
          <a:bodyPr>
            <a:noAutofit/>
          </a:bodyPr>
          <a:lstStyle/>
          <a:p>
            <a:r>
              <a:rPr lang="en-US" altLang="ko-KR" sz="3500" dirty="0" smtClean="0">
                <a:solidFill>
                  <a:schemeClr val="bg1"/>
                </a:solidFill>
                <a:latin typeface="HY견고딕" pitchFamily="18" charset="-127"/>
                <a:ea typeface="HY견고딕" pitchFamily="18" charset="-127"/>
              </a:rPr>
              <a:t>Thank You</a:t>
            </a:r>
            <a:endParaRPr lang="ko-KR" altLang="en-US" sz="3500" dirty="0">
              <a:solidFill>
                <a:schemeClr val="bg1"/>
              </a:solidFill>
              <a:latin typeface="HY견고딕" pitchFamily="18" charset="-127"/>
              <a:ea typeface="HY견고딕" pitchFamily="18" charset="-127"/>
            </a:endParaRPr>
          </a:p>
        </p:txBody>
      </p:sp>
    </p:spTree>
    <p:extLst>
      <p:ext uri="{BB962C8B-B14F-4D97-AF65-F5344CB8AC3E}">
        <p14:creationId xmlns:p14="http://schemas.microsoft.com/office/powerpoint/2010/main" val="32879847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직사각형 28"/>
          <p:cNvSpPr/>
          <p:nvPr/>
        </p:nvSpPr>
        <p:spPr>
          <a:xfrm>
            <a:off x="0" y="-27384"/>
            <a:ext cx="9144000" cy="86409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TextBox 6"/>
          <p:cNvSpPr txBox="1"/>
          <p:nvPr/>
        </p:nvSpPr>
        <p:spPr>
          <a:xfrm>
            <a:off x="87057" y="138698"/>
            <a:ext cx="9165463" cy="523220"/>
          </a:xfrm>
          <a:prstGeom prst="rect">
            <a:avLst/>
          </a:prstGeom>
          <a:noFill/>
        </p:spPr>
        <p:txBody>
          <a:bodyPr wrap="square" rtlCol="0">
            <a:spAutoFit/>
          </a:bodyPr>
          <a:lstStyle/>
          <a:p>
            <a:r>
              <a:rPr lang="en-US" altLang="ko-KR" sz="2800" b="1" dirty="0" smtClean="0">
                <a:solidFill>
                  <a:schemeClr val="bg1"/>
                </a:solidFill>
                <a:latin typeface="Calibri" panose="020F0502020204030204" pitchFamily="34" charset="0"/>
                <a:ea typeface="HY견고딕" panose="02030600000101010101" pitchFamily="18" charset="-127"/>
              </a:rPr>
              <a:t>How we measure cloud amount</a:t>
            </a:r>
            <a:endParaRPr lang="en-US" altLang="ko-KR" sz="2400" b="1" dirty="0">
              <a:solidFill>
                <a:schemeClr val="bg1"/>
              </a:solidFill>
              <a:latin typeface="Calibri" panose="020F0502020204030204" pitchFamily="34" charset="0"/>
              <a:ea typeface="HY견고딕" panose="02030600000101010101" pitchFamily="18" charset="-127"/>
            </a:endParaRPr>
          </a:p>
        </p:txBody>
      </p:sp>
      <p:sp>
        <p:nvSpPr>
          <p:cNvPr id="3" name="직사각형 2"/>
          <p:cNvSpPr/>
          <p:nvPr/>
        </p:nvSpPr>
        <p:spPr>
          <a:xfrm>
            <a:off x="251520" y="1002794"/>
            <a:ext cx="8640960" cy="4955203"/>
          </a:xfrm>
          <a:prstGeom prst="rect">
            <a:avLst/>
          </a:prstGeom>
        </p:spPr>
        <p:txBody>
          <a:bodyPr wrap="square">
            <a:spAutoFit/>
          </a:bodyPr>
          <a:lstStyle/>
          <a:p>
            <a:pPr marL="265113" indent="-265113" algn="just" fontAlgn="base">
              <a:lnSpc>
                <a:spcPct val="125000"/>
              </a:lnSpc>
            </a:pPr>
            <a:r>
              <a:rPr lang="ko-KR" altLang="en-US" sz="1600" kern="0" dirty="0" smtClean="0">
                <a:solidFill>
                  <a:srgbClr val="000000"/>
                </a:solidFill>
                <a:latin typeface="Calibri" panose="020F0502020204030204" pitchFamily="34" charset="0"/>
                <a:cs typeface="Calibri" panose="020F0502020204030204" pitchFamily="34" charset="0"/>
              </a:rPr>
              <a:t>○</a:t>
            </a:r>
            <a:r>
              <a:rPr lang="en-US" altLang="ko-KR" sz="1600" kern="0" dirty="0" smtClean="0">
                <a:solidFill>
                  <a:srgbClr val="000000"/>
                </a:solidFill>
                <a:latin typeface="Calibri" panose="020F0502020204030204" pitchFamily="34" charset="0"/>
                <a:cs typeface="Calibri" panose="020F0502020204030204" pitchFamily="34" charset="0"/>
              </a:rPr>
              <a:t> Total </a:t>
            </a:r>
            <a:r>
              <a:rPr lang="en-US" altLang="ko-KR" sz="1600" kern="0" dirty="0">
                <a:solidFill>
                  <a:srgbClr val="000000"/>
                </a:solidFill>
                <a:latin typeface="Calibri" panose="020F0502020204030204" pitchFamily="34" charset="0"/>
                <a:cs typeface="Calibri" panose="020F0502020204030204" pitchFamily="34" charset="0"/>
              </a:rPr>
              <a:t>cloud </a:t>
            </a:r>
            <a:r>
              <a:rPr lang="en-US" altLang="ko-KR" sz="1600" kern="0" dirty="0" smtClean="0">
                <a:solidFill>
                  <a:srgbClr val="000000"/>
                </a:solidFill>
                <a:latin typeface="Calibri" panose="020F0502020204030204" pitchFamily="34" charset="0"/>
                <a:cs typeface="Calibri" panose="020F0502020204030204" pitchFamily="34" charset="0"/>
              </a:rPr>
              <a:t>cover </a:t>
            </a:r>
            <a:r>
              <a:rPr lang="en-US" altLang="ko-KR" sz="1600" kern="0" dirty="0">
                <a:solidFill>
                  <a:srgbClr val="000000"/>
                </a:solidFill>
                <a:latin typeface="Calibri" panose="020F0502020204030204" pitchFamily="34" charset="0"/>
                <a:cs typeface="Calibri" panose="020F0502020204030204" pitchFamily="34" charset="0"/>
              </a:rPr>
              <a:t>is </a:t>
            </a:r>
            <a:r>
              <a:rPr lang="en-US" altLang="ko-KR" sz="1600" b="1" kern="0" dirty="0">
                <a:solidFill>
                  <a:srgbClr val="000000"/>
                </a:solidFill>
                <a:latin typeface="Calibri" panose="020F0502020204030204" pitchFamily="34" charset="0"/>
                <a:cs typeface="Calibri" panose="020F0502020204030204" pitchFamily="34" charset="0"/>
              </a:rPr>
              <a:t>the fraction of the sky covered by cloud </a:t>
            </a:r>
            <a:r>
              <a:rPr lang="en-US" altLang="ko-KR" sz="1600" kern="0" dirty="0">
                <a:solidFill>
                  <a:srgbClr val="000000"/>
                </a:solidFill>
                <a:latin typeface="Calibri" panose="020F0502020204030204" pitchFamily="34" charset="0"/>
                <a:cs typeface="Calibri" panose="020F0502020204030204" pitchFamily="34" charset="0"/>
              </a:rPr>
              <a:t>of any type or height above the ground. Partial cloud amount is the fraction of the sky covered by each type or layer of cloud as if it was the only type or layer of cloud in the sky. If a number of different layers of cloud are present the partial amount of each one will be reported. The sum of partial cloud amounts may exceed the total cloud amount or indeed exceed 100% of the sky.</a:t>
            </a:r>
          </a:p>
          <a:p>
            <a:pPr algn="just" fontAlgn="base">
              <a:lnSpc>
                <a:spcPct val="150000"/>
              </a:lnSpc>
            </a:pPr>
            <a:endParaRPr lang="en-US" altLang="ko-KR" sz="1600" kern="0" dirty="0">
              <a:solidFill>
                <a:srgbClr val="000000"/>
              </a:solidFill>
              <a:latin typeface="Calibri" panose="020F0502020204030204" pitchFamily="34" charset="0"/>
              <a:cs typeface="Calibri" panose="020F0502020204030204" pitchFamily="34" charset="0"/>
            </a:endParaRPr>
          </a:p>
          <a:p>
            <a:pPr algn="just" fontAlgn="base">
              <a:lnSpc>
                <a:spcPct val="150000"/>
              </a:lnSpc>
            </a:pPr>
            <a:r>
              <a:rPr lang="ko-KR" altLang="en-US" sz="1600" kern="0" dirty="0">
                <a:solidFill>
                  <a:srgbClr val="000000"/>
                </a:solidFill>
                <a:latin typeface="Calibri" panose="020F0502020204030204" pitchFamily="34" charset="0"/>
                <a:cs typeface="Calibri" panose="020F0502020204030204" pitchFamily="34" charset="0"/>
              </a:rPr>
              <a:t>○ </a:t>
            </a:r>
            <a:r>
              <a:rPr lang="en-US" altLang="ko-KR" sz="1600" kern="0" dirty="0" smtClean="0">
                <a:solidFill>
                  <a:srgbClr val="000000"/>
                </a:solidFill>
                <a:latin typeface="Calibri" panose="020F0502020204030204" pitchFamily="34" charset="0"/>
                <a:cs typeface="Calibri" panose="020F0502020204030204" pitchFamily="34" charset="0"/>
              </a:rPr>
              <a:t>Total cloud cover </a:t>
            </a:r>
            <a:r>
              <a:rPr lang="en-US" altLang="ko-KR" sz="1600" kern="0" dirty="0">
                <a:solidFill>
                  <a:srgbClr val="000000"/>
                </a:solidFill>
                <a:latin typeface="Calibri" panose="020F0502020204030204" pitchFamily="34" charset="0"/>
                <a:cs typeface="Calibri" panose="020F0502020204030204" pitchFamily="34" charset="0"/>
              </a:rPr>
              <a:t>is reported </a:t>
            </a:r>
            <a:r>
              <a:rPr lang="en-US" altLang="ko-KR" sz="1600" kern="0" dirty="0" smtClean="0">
                <a:solidFill>
                  <a:srgbClr val="000000"/>
                </a:solidFill>
                <a:latin typeface="Calibri" panose="020F0502020204030204" pitchFamily="34" charset="0"/>
                <a:cs typeface="Calibri" panose="020F0502020204030204" pitchFamily="34" charset="0"/>
              </a:rPr>
              <a:t>in </a:t>
            </a:r>
            <a:r>
              <a:rPr lang="en-US" altLang="ko-KR" sz="1600" kern="0" dirty="0" err="1" smtClean="0">
                <a:solidFill>
                  <a:srgbClr val="000000"/>
                </a:solidFill>
                <a:latin typeface="Calibri" panose="020F0502020204030204" pitchFamily="34" charset="0"/>
                <a:cs typeface="Calibri" panose="020F0502020204030204" pitchFamily="34" charset="0"/>
              </a:rPr>
              <a:t>decile</a:t>
            </a:r>
            <a:r>
              <a:rPr lang="en-US" altLang="ko-KR" sz="1600" kern="0" dirty="0" smtClean="0">
                <a:solidFill>
                  <a:srgbClr val="000000"/>
                </a:solidFill>
                <a:latin typeface="Calibri" panose="020F0502020204030204" pitchFamily="34" charset="0"/>
                <a:cs typeface="Calibri" panose="020F0502020204030204" pitchFamily="34" charset="0"/>
              </a:rPr>
              <a:t> :</a:t>
            </a:r>
            <a:endParaRPr lang="en-US" altLang="ko-KR" sz="1600" kern="0" dirty="0">
              <a:solidFill>
                <a:srgbClr val="000000"/>
              </a:solidFill>
              <a:latin typeface="Calibri" panose="020F0502020204030204" pitchFamily="34" charset="0"/>
              <a:cs typeface="Calibri" panose="020F0502020204030204" pitchFamily="34" charset="0"/>
            </a:endParaRPr>
          </a:p>
          <a:p>
            <a:pPr algn="just" fontAlgn="base">
              <a:lnSpc>
                <a:spcPct val="150000"/>
              </a:lnSpc>
            </a:pPr>
            <a:r>
              <a:rPr lang="en-US" altLang="ko-KR" sz="1600" kern="0" dirty="0">
                <a:solidFill>
                  <a:srgbClr val="000000"/>
                </a:solidFill>
                <a:latin typeface="Calibri" panose="020F0502020204030204" pitchFamily="34" charset="0"/>
                <a:cs typeface="Calibri" panose="020F0502020204030204" pitchFamily="34" charset="0"/>
              </a:rPr>
              <a:t> </a:t>
            </a:r>
            <a:r>
              <a:rPr lang="en-US" altLang="ko-KR" sz="1600" kern="0" dirty="0" smtClean="0">
                <a:solidFill>
                  <a:srgbClr val="000000"/>
                </a:solidFill>
                <a:latin typeface="Calibri" panose="020F0502020204030204" pitchFamily="34" charset="0"/>
                <a:cs typeface="Calibri" panose="020F0502020204030204" pitchFamily="34" charset="0"/>
              </a:rPr>
              <a:t>- 0 tenth represents </a:t>
            </a:r>
            <a:r>
              <a:rPr lang="en-US" altLang="ko-KR" sz="1600" kern="0" dirty="0">
                <a:solidFill>
                  <a:srgbClr val="000000"/>
                </a:solidFill>
                <a:latin typeface="Calibri" panose="020F0502020204030204" pitchFamily="34" charset="0"/>
                <a:cs typeface="Calibri" panose="020F0502020204030204" pitchFamily="34" charset="0"/>
              </a:rPr>
              <a:t>the complete absence of cloud</a:t>
            </a:r>
          </a:p>
          <a:p>
            <a:pPr algn="just" fontAlgn="base">
              <a:lnSpc>
                <a:spcPct val="150000"/>
              </a:lnSpc>
            </a:pPr>
            <a:r>
              <a:rPr lang="en-US" altLang="ko-KR" sz="1600" kern="0" dirty="0" smtClean="0">
                <a:solidFill>
                  <a:srgbClr val="000000"/>
                </a:solidFill>
                <a:latin typeface="Calibri" panose="020F0502020204030204" pitchFamily="34" charset="0"/>
                <a:cs typeface="Calibri" panose="020F0502020204030204" pitchFamily="34" charset="0"/>
              </a:rPr>
              <a:t> - 1 tenth </a:t>
            </a:r>
            <a:r>
              <a:rPr lang="en-US" altLang="ko-KR" sz="1600" kern="0" dirty="0">
                <a:solidFill>
                  <a:srgbClr val="000000"/>
                </a:solidFill>
                <a:latin typeface="Calibri" panose="020F0502020204030204" pitchFamily="34" charset="0"/>
                <a:cs typeface="Calibri" panose="020F0502020204030204" pitchFamily="34" charset="0"/>
              </a:rPr>
              <a:t>represents a cloud amount of 1 </a:t>
            </a:r>
            <a:r>
              <a:rPr lang="en-US" altLang="ko-KR" sz="1600" kern="0" dirty="0" smtClean="0">
                <a:solidFill>
                  <a:srgbClr val="000000"/>
                </a:solidFill>
                <a:latin typeface="Calibri" panose="020F0502020204030204" pitchFamily="34" charset="0"/>
                <a:cs typeface="Calibri" panose="020F0502020204030204" pitchFamily="34" charset="0"/>
              </a:rPr>
              <a:t>tenth </a:t>
            </a:r>
            <a:r>
              <a:rPr lang="en-US" altLang="ko-KR" sz="1600" kern="0" dirty="0">
                <a:solidFill>
                  <a:srgbClr val="000000"/>
                </a:solidFill>
                <a:latin typeface="Calibri" panose="020F0502020204030204" pitchFamily="34" charset="0"/>
                <a:cs typeface="Calibri" panose="020F0502020204030204" pitchFamily="34" charset="0"/>
              </a:rPr>
              <a:t>or less, but not zero</a:t>
            </a:r>
          </a:p>
          <a:p>
            <a:pPr algn="just" fontAlgn="base">
              <a:lnSpc>
                <a:spcPct val="150000"/>
              </a:lnSpc>
            </a:pPr>
            <a:r>
              <a:rPr lang="en-US" altLang="ko-KR" sz="1600" kern="0" dirty="0">
                <a:solidFill>
                  <a:srgbClr val="000000"/>
                </a:solidFill>
                <a:latin typeface="Calibri" panose="020F0502020204030204" pitchFamily="34" charset="0"/>
                <a:cs typeface="Calibri" panose="020F0502020204030204" pitchFamily="34" charset="0"/>
              </a:rPr>
              <a:t> </a:t>
            </a:r>
            <a:r>
              <a:rPr lang="en-US" altLang="ko-KR" sz="1600" kern="0" dirty="0" smtClean="0">
                <a:solidFill>
                  <a:srgbClr val="000000"/>
                </a:solidFill>
                <a:latin typeface="Calibri" panose="020F0502020204030204" pitchFamily="34" charset="0"/>
                <a:cs typeface="Calibri" panose="020F0502020204030204" pitchFamily="34" charset="0"/>
              </a:rPr>
              <a:t>- </a:t>
            </a:r>
            <a:r>
              <a:rPr lang="en-US" altLang="ko-KR" sz="1600" kern="0" dirty="0">
                <a:solidFill>
                  <a:srgbClr val="000000"/>
                </a:solidFill>
                <a:latin typeface="Calibri" panose="020F0502020204030204" pitchFamily="34" charset="0"/>
                <a:cs typeface="Calibri" panose="020F0502020204030204" pitchFamily="34" charset="0"/>
              </a:rPr>
              <a:t>5</a:t>
            </a:r>
            <a:r>
              <a:rPr lang="en-US" altLang="ko-KR" sz="1600" kern="0" dirty="0" smtClean="0">
                <a:solidFill>
                  <a:srgbClr val="000000"/>
                </a:solidFill>
                <a:latin typeface="Calibri" panose="020F0502020204030204" pitchFamily="34" charset="0"/>
                <a:cs typeface="Calibri" panose="020F0502020204030204" pitchFamily="34" charset="0"/>
              </a:rPr>
              <a:t> tenths </a:t>
            </a:r>
            <a:r>
              <a:rPr lang="en-US" altLang="ko-KR" sz="1600" kern="0" dirty="0">
                <a:solidFill>
                  <a:srgbClr val="000000"/>
                </a:solidFill>
                <a:latin typeface="Calibri" panose="020F0502020204030204" pitchFamily="34" charset="0"/>
                <a:cs typeface="Calibri" panose="020F0502020204030204" pitchFamily="34" charset="0"/>
              </a:rPr>
              <a:t>represents a cloud amount of </a:t>
            </a:r>
            <a:r>
              <a:rPr lang="en-US" altLang="ko-KR" sz="1600" kern="0" dirty="0" smtClean="0">
                <a:solidFill>
                  <a:srgbClr val="000000"/>
                </a:solidFill>
                <a:latin typeface="Calibri" panose="020F0502020204030204" pitchFamily="34" charset="0"/>
                <a:cs typeface="Calibri" panose="020F0502020204030204" pitchFamily="34" charset="0"/>
              </a:rPr>
              <a:t>half</a:t>
            </a:r>
            <a:endParaRPr lang="en-US" altLang="ko-KR" sz="1600" kern="0" dirty="0">
              <a:solidFill>
                <a:srgbClr val="000000"/>
              </a:solidFill>
              <a:latin typeface="Calibri" panose="020F0502020204030204" pitchFamily="34" charset="0"/>
              <a:cs typeface="Calibri" panose="020F0502020204030204" pitchFamily="34" charset="0"/>
            </a:endParaRPr>
          </a:p>
          <a:p>
            <a:pPr algn="just" fontAlgn="base">
              <a:lnSpc>
                <a:spcPct val="150000"/>
              </a:lnSpc>
            </a:pPr>
            <a:r>
              <a:rPr lang="en-US" altLang="ko-KR" sz="1600" kern="0" dirty="0" smtClean="0">
                <a:solidFill>
                  <a:srgbClr val="000000"/>
                </a:solidFill>
                <a:latin typeface="Calibri" panose="020F0502020204030204" pitchFamily="34" charset="0"/>
                <a:cs typeface="Calibri" panose="020F0502020204030204" pitchFamily="34" charset="0"/>
              </a:rPr>
              <a:t> - 9 tenths represents a cloud amount of 9 tenths or more, but no full cloud cover</a:t>
            </a:r>
          </a:p>
          <a:p>
            <a:pPr algn="just" fontAlgn="base">
              <a:lnSpc>
                <a:spcPct val="150000"/>
              </a:lnSpc>
            </a:pPr>
            <a:r>
              <a:rPr lang="en-US" altLang="ko-KR" sz="1600" kern="0" dirty="0">
                <a:solidFill>
                  <a:srgbClr val="000000"/>
                </a:solidFill>
                <a:latin typeface="Calibri" panose="020F0502020204030204" pitchFamily="34" charset="0"/>
                <a:cs typeface="Calibri" panose="020F0502020204030204" pitchFamily="34" charset="0"/>
              </a:rPr>
              <a:t> </a:t>
            </a:r>
            <a:r>
              <a:rPr lang="en-US" altLang="ko-KR" sz="1600" kern="0" dirty="0" smtClean="0">
                <a:solidFill>
                  <a:srgbClr val="000000"/>
                </a:solidFill>
                <a:latin typeface="Calibri" panose="020F0502020204030204" pitchFamily="34" charset="0"/>
                <a:cs typeface="Calibri" panose="020F0502020204030204" pitchFamily="34" charset="0"/>
              </a:rPr>
              <a:t>- 10 tenths represents </a:t>
            </a:r>
            <a:r>
              <a:rPr lang="en-US" altLang="ko-KR" sz="1600" kern="0" dirty="0">
                <a:solidFill>
                  <a:srgbClr val="000000"/>
                </a:solidFill>
                <a:latin typeface="Calibri" panose="020F0502020204030204" pitchFamily="34" charset="0"/>
                <a:cs typeface="Calibri" panose="020F0502020204030204" pitchFamily="34" charset="0"/>
              </a:rPr>
              <a:t>full cloud cover with no breaks</a:t>
            </a:r>
          </a:p>
          <a:p>
            <a:pPr algn="just" fontAlgn="base">
              <a:lnSpc>
                <a:spcPct val="150000"/>
              </a:lnSpc>
            </a:pPr>
            <a:endParaRPr lang="en-US" altLang="ko-KR" sz="1600" kern="0" dirty="0">
              <a:solidFill>
                <a:srgbClr val="000000"/>
              </a:solidFill>
              <a:latin typeface="Calibri" panose="020F0502020204030204" pitchFamily="34" charset="0"/>
              <a:cs typeface="Calibri" panose="020F0502020204030204" pitchFamily="34" charset="0"/>
            </a:endParaRPr>
          </a:p>
          <a:p>
            <a:pPr algn="just" fontAlgn="base">
              <a:lnSpc>
                <a:spcPct val="150000"/>
              </a:lnSpc>
            </a:pPr>
            <a:r>
              <a:rPr lang="en-US" altLang="ko-KR" sz="1600" kern="0" dirty="0" smtClean="0">
                <a:solidFill>
                  <a:srgbClr val="000000"/>
                </a:solidFill>
                <a:latin typeface="Calibri" panose="020F0502020204030204" pitchFamily="34" charset="0"/>
                <a:cs typeface="Calibri" panose="020F0502020204030204" pitchFamily="34" charset="0"/>
              </a:rPr>
              <a:t> </a:t>
            </a:r>
            <a:r>
              <a:rPr lang="ko-KR" altLang="en-US" sz="1600" kern="0" dirty="0">
                <a:solidFill>
                  <a:srgbClr val="000000"/>
                </a:solidFill>
                <a:latin typeface="Calibri" panose="020F0502020204030204" pitchFamily="34" charset="0"/>
                <a:cs typeface="Calibri" panose="020F0502020204030204" pitchFamily="34" charset="0"/>
              </a:rPr>
              <a:t>○ </a:t>
            </a:r>
            <a:r>
              <a:rPr lang="en-US" altLang="ko-KR" sz="1600" kern="0" dirty="0" smtClean="0">
                <a:solidFill>
                  <a:srgbClr val="000000"/>
                </a:solidFill>
                <a:latin typeface="Calibri" panose="020F0502020204030204" pitchFamily="34" charset="0"/>
                <a:cs typeface="Calibri" panose="020F0502020204030204" pitchFamily="34" charset="0"/>
              </a:rPr>
              <a:t>Currently, Total </a:t>
            </a:r>
            <a:r>
              <a:rPr lang="en-US" altLang="ko-KR" sz="1600" kern="0" dirty="0">
                <a:solidFill>
                  <a:srgbClr val="000000"/>
                </a:solidFill>
                <a:latin typeface="Calibri" panose="020F0502020204030204" pitchFamily="34" charset="0"/>
                <a:cs typeface="Calibri" panose="020F0502020204030204" pitchFamily="34" charset="0"/>
              </a:rPr>
              <a:t>cloud </a:t>
            </a:r>
            <a:r>
              <a:rPr lang="en-US" altLang="ko-KR" sz="1600" kern="0" dirty="0" smtClean="0">
                <a:solidFill>
                  <a:srgbClr val="000000"/>
                </a:solidFill>
                <a:latin typeface="Calibri" panose="020F0502020204030204" pitchFamily="34" charset="0"/>
                <a:cs typeface="Calibri" panose="020F0502020204030204" pitchFamily="34" charset="0"/>
              </a:rPr>
              <a:t>cover </a:t>
            </a:r>
            <a:r>
              <a:rPr lang="en-US" altLang="ko-KR" sz="1600" kern="0" dirty="0">
                <a:solidFill>
                  <a:srgbClr val="000000"/>
                </a:solidFill>
                <a:latin typeface="Calibri" panose="020F0502020204030204" pitchFamily="34" charset="0"/>
                <a:cs typeface="Calibri" panose="020F0502020204030204" pitchFamily="34" charset="0"/>
              </a:rPr>
              <a:t>is only reported from stations where the human observer is </a:t>
            </a:r>
            <a:r>
              <a:rPr lang="en-US" altLang="ko-KR" sz="1600" kern="0" dirty="0" smtClean="0">
                <a:solidFill>
                  <a:srgbClr val="000000"/>
                </a:solidFill>
                <a:latin typeface="Calibri" panose="020F0502020204030204" pitchFamily="34" charset="0"/>
                <a:cs typeface="Calibri" panose="020F0502020204030204" pitchFamily="34" charset="0"/>
              </a:rPr>
              <a:t>present.</a:t>
            </a:r>
            <a:endParaRPr lang="en-US" altLang="ko-KR" sz="1600" kern="0" dirty="0">
              <a:solidFill>
                <a:srgbClr val="000000"/>
              </a:solidFill>
              <a:latin typeface="Calibri" panose="020F0502020204030204" pitchFamily="34" charset="0"/>
              <a:cs typeface="Calibri" panose="020F0502020204030204" pitchFamily="34" charset="0"/>
            </a:endParaRPr>
          </a:p>
        </p:txBody>
      </p:sp>
      <p:sp>
        <p:nvSpPr>
          <p:cNvPr id="2" name="슬라이드 번호 개체 틀 1"/>
          <p:cNvSpPr>
            <a:spLocks noGrp="1"/>
          </p:cNvSpPr>
          <p:nvPr>
            <p:ph type="sldNum" sz="quarter" idx="12"/>
          </p:nvPr>
        </p:nvSpPr>
        <p:spPr/>
        <p:txBody>
          <a:bodyPr/>
          <a:lstStyle/>
          <a:p>
            <a:fld id="{ABCA2233-B2E7-45AF-B596-D2527ABE155C}" type="slidenum">
              <a:rPr lang="ko-KR" altLang="en-US" smtClean="0"/>
              <a:t>2</a:t>
            </a:fld>
            <a:endParaRPr lang="ko-KR" altLang="en-US"/>
          </a:p>
        </p:txBody>
      </p:sp>
    </p:spTree>
    <p:extLst>
      <p:ext uri="{BB962C8B-B14F-4D97-AF65-F5344CB8AC3E}">
        <p14:creationId xmlns:p14="http://schemas.microsoft.com/office/powerpoint/2010/main" val="27583551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직사각형 28"/>
          <p:cNvSpPr/>
          <p:nvPr/>
        </p:nvSpPr>
        <p:spPr>
          <a:xfrm>
            <a:off x="0" y="-27384"/>
            <a:ext cx="9144000" cy="86409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TextBox 6"/>
          <p:cNvSpPr txBox="1"/>
          <p:nvPr/>
        </p:nvSpPr>
        <p:spPr>
          <a:xfrm>
            <a:off x="87057" y="138698"/>
            <a:ext cx="9165463" cy="523220"/>
          </a:xfrm>
          <a:prstGeom prst="rect">
            <a:avLst/>
          </a:prstGeom>
          <a:noFill/>
        </p:spPr>
        <p:txBody>
          <a:bodyPr wrap="square" rtlCol="0">
            <a:spAutoFit/>
          </a:bodyPr>
          <a:lstStyle/>
          <a:p>
            <a:r>
              <a:rPr lang="en-US" altLang="ko-KR" sz="2800" b="1" dirty="0" smtClean="0">
                <a:solidFill>
                  <a:schemeClr val="bg1"/>
                </a:solidFill>
                <a:latin typeface="Calibri" panose="020F0502020204030204" pitchFamily="34" charset="0"/>
                <a:ea typeface="HY견고딕" panose="02030600000101010101" pitchFamily="18" charset="-127"/>
              </a:rPr>
              <a:t>Background</a:t>
            </a:r>
            <a:endParaRPr lang="en-US" altLang="ko-KR" sz="2400" b="1" dirty="0">
              <a:solidFill>
                <a:schemeClr val="bg1"/>
              </a:solidFill>
              <a:latin typeface="Calibri" panose="020F0502020204030204" pitchFamily="34" charset="0"/>
              <a:ea typeface="HY견고딕" panose="02030600000101010101" pitchFamily="18" charset="-127"/>
            </a:endParaRPr>
          </a:p>
        </p:txBody>
      </p:sp>
      <p:sp>
        <p:nvSpPr>
          <p:cNvPr id="3" name="직사각형 2"/>
          <p:cNvSpPr/>
          <p:nvPr/>
        </p:nvSpPr>
        <p:spPr>
          <a:xfrm>
            <a:off x="251520" y="1002794"/>
            <a:ext cx="8712968" cy="4524315"/>
          </a:xfrm>
          <a:prstGeom prst="rect">
            <a:avLst/>
          </a:prstGeom>
        </p:spPr>
        <p:txBody>
          <a:bodyPr wrap="square">
            <a:spAutoFit/>
          </a:bodyPr>
          <a:lstStyle/>
          <a:p>
            <a:pPr algn="just" fontAlgn="base">
              <a:lnSpc>
                <a:spcPct val="150000"/>
              </a:lnSpc>
            </a:pPr>
            <a:r>
              <a:rPr lang="ko-KR" altLang="en-US" sz="1600" kern="0" dirty="0" smtClean="0">
                <a:solidFill>
                  <a:srgbClr val="000000"/>
                </a:solidFill>
                <a:latin typeface="Calibri" panose="020F0502020204030204" pitchFamily="34" charset="0"/>
                <a:cs typeface="Calibri" panose="020F0502020204030204" pitchFamily="34" charset="0"/>
              </a:rPr>
              <a:t>○</a:t>
            </a:r>
            <a:r>
              <a:rPr lang="en-US" altLang="ko-KR" sz="1600" kern="0" dirty="0" smtClean="0">
                <a:solidFill>
                  <a:srgbClr val="000000"/>
                </a:solidFill>
                <a:latin typeface="Calibri" panose="020F0502020204030204" pitchFamily="34" charset="0"/>
                <a:cs typeface="Calibri" panose="020F0502020204030204" pitchFamily="34" charset="0"/>
              </a:rPr>
              <a:t> </a:t>
            </a:r>
            <a:r>
              <a:rPr lang="en-US" altLang="ko-KR" sz="1600" b="1" kern="0" dirty="0" smtClean="0">
                <a:solidFill>
                  <a:srgbClr val="000000"/>
                </a:solidFill>
                <a:latin typeface="Calibri" panose="020F0502020204030204" pitchFamily="34" charset="0"/>
                <a:cs typeface="Calibri" panose="020F0502020204030204" pitchFamily="34" charset="0"/>
              </a:rPr>
              <a:t>Automatic measurement trend</a:t>
            </a:r>
            <a:r>
              <a:rPr lang="en-US" altLang="ko-KR" sz="1600" kern="0" dirty="0" smtClean="0">
                <a:solidFill>
                  <a:srgbClr val="000000"/>
                </a:solidFill>
                <a:latin typeface="Calibri" panose="020F0502020204030204" pitchFamily="34" charset="0"/>
                <a:cs typeface="Calibri" panose="020F0502020204030204" pitchFamily="34" charset="0"/>
              </a:rPr>
              <a:t> </a:t>
            </a:r>
          </a:p>
          <a:p>
            <a:pPr algn="just" fontAlgn="base">
              <a:lnSpc>
                <a:spcPct val="150000"/>
              </a:lnSpc>
            </a:pPr>
            <a:r>
              <a:rPr lang="en-US" altLang="ko-KR" sz="1600" kern="0" dirty="0">
                <a:solidFill>
                  <a:srgbClr val="000000"/>
                </a:solidFill>
                <a:latin typeface="Calibri" panose="020F0502020204030204" pitchFamily="34" charset="0"/>
                <a:cs typeface="Calibri" panose="020F0502020204030204" pitchFamily="34" charset="0"/>
              </a:rPr>
              <a:t> </a:t>
            </a:r>
            <a:r>
              <a:rPr lang="en-US" altLang="ko-KR" sz="1600" kern="0" dirty="0" smtClean="0">
                <a:solidFill>
                  <a:srgbClr val="000000"/>
                </a:solidFill>
                <a:latin typeface="Calibri" panose="020F0502020204030204" pitchFamily="34" charset="0"/>
                <a:cs typeface="Calibri" panose="020F0502020204030204" pitchFamily="34" charset="0"/>
              </a:rPr>
              <a:t>  - From the age of synoptic observation which depend only on man-made observation, </a:t>
            </a:r>
          </a:p>
          <a:p>
            <a:pPr marL="268288" indent="-268288" algn="just" fontAlgn="base">
              <a:lnSpc>
                <a:spcPct val="150000"/>
              </a:lnSpc>
            </a:pPr>
            <a:r>
              <a:rPr lang="en-US" altLang="ko-KR" sz="1600" kern="0" dirty="0">
                <a:solidFill>
                  <a:srgbClr val="000000"/>
                </a:solidFill>
                <a:latin typeface="Calibri" panose="020F0502020204030204" pitchFamily="34" charset="0"/>
                <a:cs typeface="Calibri" panose="020F0502020204030204" pitchFamily="34" charset="0"/>
              </a:rPr>
              <a:t> </a:t>
            </a:r>
            <a:r>
              <a:rPr lang="en-US" altLang="ko-KR" sz="1600" kern="0" dirty="0" smtClean="0">
                <a:solidFill>
                  <a:srgbClr val="000000"/>
                </a:solidFill>
                <a:latin typeface="Calibri" panose="020F0502020204030204" pitchFamily="34" charset="0"/>
                <a:cs typeface="Calibri" panose="020F0502020204030204" pitchFamily="34" charset="0"/>
              </a:rPr>
              <a:t>    </a:t>
            </a:r>
            <a:r>
              <a:rPr lang="en-US" altLang="ko-KR" sz="1600" kern="0" dirty="0">
                <a:solidFill>
                  <a:srgbClr val="000000"/>
                </a:solidFill>
                <a:latin typeface="Calibri" panose="020F0502020204030204" pitchFamily="34" charset="0"/>
                <a:cs typeface="Calibri" panose="020F0502020204030204" pitchFamily="34" charset="0"/>
              </a:rPr>
              <a:t>T</a:t>
            </a:r>
            <a:r>
              <a:rPr lang="en-US" altLang="ko-KR" sz="1600" kern="0" dirty="0" smtClean="0">
                <a:solidFill>
                  <a:srgbClr val="000000"/>
                </a:solidFill>
                <a:latin typeface="Calibri" panose="020F0502020204030204" pitchFamily="34" charset="0"/>
                <a:cs typeface="Calibri" panose="020F0502020204030204" pitchFamily="34" charset="0"/>
              </a:rPr>
              <a:t>o real-time observation using satellite, radar, aircraft with on-board advanced equipment</a:t>
            </a:r>
          </a:p>
          <a:p>
            <a:pPr algn="just" fontAlgn="base">
              <a:lnSpc>
                <a:spcPct val="150000"/>
              </a:lnSpc>
            </a:pPr>
            <a:endParaRPr lang="en-US" altLang="ko-KR" sz="1600" kern="0" dirty="0">
              <a:solidFill>
                <a:srgbClr val="000000"/>
              </a:solidFill>
              <a:latin typeface="Calibri" panose="020F0502020204030204" pitchFamily="34" charset="0"/>
              <a:cs typeface="Calibri" panose="020F0502020204030204" pitchFamily="34" charset="0"/>
            </a:endParaRPr>
          </a:p>
          <a:p>
            <a:pPr algn="just" fontAlgn="base">
              <a:lnSpc>
                <a:spcPct val="150000"/>
              </a:lnSpc>
            </a:pPr>
            <a:r>
              <a:rPr lang="ko-KR" altLang="en-US" sz="1600" kern="0" dirty="0" smtClean="0">
                <a:solidFill>
                  <a:srgbClr val="000000"/>
                </a:solidFill>
                <a:latin typeface="Calibri" panose="020F0502020204030204" pitchFamily="34" charset="0"/>
                <a:cs typeface="Calibri" panose="020F0502020204030204" pitchFamily="34" charset="0"/>
              </a:rPr>
              <a:t>○</a:t>
            </a:r>
            <a:r>
              <a:rPr lang="en-US" altLang="ko-KR" sz="1600" kern="0" dirty="0">
                <a:solidFill>
                  <a:srgbClr val="000000"/>
                </a:solidFill>
                <a:latin typeface="Calibri" panose="020F0502020204030204" pitchFamily="34" charset="0"/>
                <a:cs typeface="Calibri" panose="020F0502020204030204" pitchFamily="34" charset="0"/>
              </a:rPr>
              <a:t> </a:t>
            </a:r>
            <a:r>
              <a:rPr lang="en-US" altLang="ko-KR" sz="1600" b="1" kern="0" dirty="0" smtClean="0">
                <a:solidFill>
                  <a:srgbClr val="000000"/>
                </a:solidFill>
                <a:latin typeface="Calibri" panose="020F0502020204030204" pitchFamily="34" charset="0"/>
                <a:cs typeface="Calibri" panose="020F0502020204030204" pitchFamily="34" charset="0"/>
              </a:rPr>
              <a:t>Automatic measurement in KMA</a:t>
            </a:r>
          </a:p>
          <a:p>
            <a:pPr marL="268288" indent="-268288" algn="just" fontAlgn="base">
              <a:lnSpc>
                <a:spcPct val="150000"/>
              </a:lnSpc>
            </a:pPr>
            <a:r>
              <a:rPr lang="en-US" altLang="ko-KR" sz="1600" kern="0" dirty="0" smtClean="0">
                <a:solidFill>
                  <a:srgbClr val="000000"/>
                </a:solidFill>
                <a:latin typeface="Calibri" panose="020F0502020204030204" pitchFamily="34" charset="0"/>
                <a:cs typeface="Calibri" panose="020F0502020204030204" pitchFamily="34" charset="0"/>
              </a:rPr>
              <a:t>   - NMSC </a:t>
            </a:r>
            <a:r>
              <a:rPr lang="en-US" altLang="ko-KR" sz="1600" kern="0" dirty="0">
                <a:solidFill>
                  <a:srgbClr val="000000"/>
                </a:solidFill>
                <a:latin typeface="Calibri" panose="020F0502020204030204" pitchFamily="34" charset="0"/>
                <a:cs typeface="Calibri" panose="020F0502020204030204" pitchFamily="34" charset="0"/>
              </a:rPr>
              <a:t>has been operationally retrieving the </a:t>
            </a:r>
            <a:r>
              <a:rPr lang="en-US" altLang="ko-KR" sz="1600" kern="0" dirty="0" smtClean="0">
                <a:solidFill>
                  <a:srgbClr val="000000"/>
                </a:solidFill>
                <a:latin typeface="Calibri" panose="020F0502020204030204" pitchFamily="34" charset="0"/>
                <a:cs typeface="Calibri" panose="020F0502020204030204" pitchFamily="34" charset="0"/>
              </a:rPr>
              <a:t>TCC </a:t>
            </a:r>
            <a:r>
              <a:rPr lang="en-US" altLang="ko-KR" sz="1600" kern="0" dirty="0">
                <a:solidFill>
                  <a:srgbClr val="000000"/>
                </a:solidFill>
                <a:latin typeface="Calibri" panose="020F0502020204030204" pitchFamily="34" charset="0"/>
                <a:cs typeface="Calibri" panose="020F0502020204030204" pitchFamily="34" charset="0"/>
              </a:rPr>
              <a:t>at </a:t>
            </a:r>
            <a:r>
              <a:rPr lang="en-US" altLang="ko-KR" sz="1600" kern="0" dirty="0" smtClean="0">
                <a:solidFill>
                  <a:srgbClr val="000000"/>
                </a:solidFill>
                <a:latin typeface="Calibri" panose="020F0502020204030204" pitchFamily="34" charset="0"/>
                <a:cs typeface="Calibri" panose="020F0502020204030204" pitchFamily="34" charset="0"/>
              </a:rPr>
              <a:t>tenth </a:t>
            </a:r>
            <a:r>
              <a:rPr lang="en-US" altLang="ko-KR" sz="1600" kern="0" dirty="0">
                <a:solidFill>
                  <a:srgbClr val="000000"/>
                </a:solidFill>
                <a:latin typeface="Calibri" panose="020F0502020204030204" pitchFamily="34" charset="0"/>
                <a:cs typeface="Calibri" panose="020F0502020204030204" pitchFamily="34" charset="0"/>
              </a:rPr>
              <a:t>(0 to 10) from the </a:t>
            </a:r>
            <a:r>
              <a:rPr lang="en-US" altLang="ko-KR" sz="1600" kern="0" dirty="0" smtClean="0">
                <a:solidFill>
                  <a:srgbClr val="000000"/>
                </a:solidFill>
                <a:latin typeface="Calibri" panose="020F0502020204030204" pitchFamily="34" charset="0"/>
                <a:cs typeface="Calibri" panose="020F0502020204030204" pitchFamily="34" charset="0"/>
              </a:rPr>
              <a:t>COMS</a:t>
            </a:r>
          </a:p>
          <a:p>
            <a:pPr marL="268288" indent="-268288" algn="just" fontAlgn="base">
              <a:lnSpc>
                <a:spcPct val="150000"/>
              </a:lnSpc>
            </a:pPr>
            <a:r>
              <a:rPr lang="en-US" altLang="ko-KR" sz="1600" kern="0" dirty="0">
                <a:solidFill>
                  <a:srgbClr val="000000"/>
                </a:solidFill>
                <a:latin typeface="Calibri" panose="020F0502020204030204" pitchFamily="34" charset="0"/>
                <a:cs typeface="Calibri" panose="020F0502020204030204" pitchFamily="34" charset="0"/>
              </a:rPr>
              <a:t>   - To support automated </a:t>
            </a:r>
            <a:r>
              <a:rPr lang="en-US" altLang="ko-KR" sz="1600" kern="0" dirty="0" smtClean="0">
                <a:solidFill>
                  <a:srgbClr val="000000"/>
                </a:solidFill>
                <a:latin typeface="Calibri" panose="020F0502020204030204" pitchFamily="34" charset="0"/>
                <a:cs typeface="Calibri" panose="020F0502020204030204" pitchFamily="34" charset="0"/>
              </a:rPr>
              <a:t>observation, </a:t>
            </a:r>
            <a:r>
              <a:rPr lang="en-US" altLang="ko-KR" sz="1600" b="1" kern="0" dirty="0">
                <a:solidFill>
                  <a:srgbClr val="FF0000"/>
                </a:solidFill>
                <a:latin typeface="Calibri" panose="020F0502020204030204" pitchFamily="34" charset="0"/>
                <a:cs typeface="Calibri" panose="020F0502020204030204" pitchFamily="34" charset="0"/>
              </a:rPr>
              <a:t>NMSC improved the operational CA estimation algorithm based on </a:t>
            </a:r>
            <a:r>
              <a:rPr lang="en-US" altLang="ko-KR" sz="1600" b="1" kern="0" dirty="0" smtClean="0">
                <a:solidFill>
                  <a:srgbClr val="FF0000"/>
                </a:solidFill>
                <a:latin typeface="Calibri" panose="020F0502020204030204" pitchFamily="34" charset="0"/>
                <a:cs typeface="Calibri" panose="020F0502020204030204" pitchFamily="34" charset="0"/>
              </a:rPr>
              <a:t>COMS at 2015</a:t>
            </a:r>
            <a:endParaRPr lang="en-US" altLang="ko-KR" sz="1600" b="1" kern="0" dirty="0">
              <a:solidFill>
                <a:srgbClr val="FF0000"/>
              </a:solidFill>
              <a:latin typeface="Calibri" panose="020F0502020204030204" pitchFamily="34" charset="0"/>
              <a:cs typeface="Calibri" panose="020F0502020204030204" pitchFamily="34" charset="0"/>
            </a:endParaRPr>
          </a:p>
          <a:p>
            <a:pPr marL="268288" indent="-268288" algn="just" fontAlgn="base">
              <a:lnSpc>
                <a:spcPct val="150000"/>
              </a:lnSpc>
            </a:pPr>
            <a:r>
              <a:rPr lang="en-US" altLang="ko-KR" sz="1600" kern="0" dirty="0">
                <a:solidFill>
                  <a:srgbClr val="000000"/>
                </a:solidFill>
                <a:latin typeface="Calibri" panose="020F0502020204030204" pitchFamily="34" charset="0"/>
                <a:cs typeface="Calibri" panose="020F0502020204030204" pitchFamily="34" charset="0"/>
              </a:rPr>
              <a:t> </a:t>
            </a:r>
            <a:r>
              <a:rPr lang="en-US" altLang="ko-KR" sz="1600" kern="0" dirty="0" smtClean="0">
                <a:solidFill>
                  <a:srgbClr val="000000"/>
                </a:solidFill>
                <a:latin typeface="Calibri" panose="020F0502020204030204" pitchFamily="34" charset="0"/>
                <a:cs typeface="Calibri" panose="020F0502020204030204" pitchFamily="34" charset="0"/>
              </a:rPr>
              <a:t>  - New technology such as </a:t>
            </a:r>
            <a:r>
              <a:rPr lang="en-US" altLang="ko-KR" sz="1600" b="1" kern="0" dirty="0" smtClean="0">
                <a:solidFill>
                  <a:srgbClr val="000000"/>
                </a:solidFill>
                <a:latin typeface="Calibri" panose="020F0502020204030204" pitchFamily="34" charset="0"/>
                <a:cs typeface="Calibri" panose="020F0502020204030204" pitchFamily="34" charset="0"/>
              </a:rPr>
              <a:t>Artificial Intelligence</a:t>
            </a:r>
            <a:r>
              <a:rPr lang="en-US" altLang="ko-KR" sz="1600" kern="0" dirty="0" smtClean="0">
                <a:solidFill>
                  <a:srgbClr val="000000"/>
                </a:solidFill>
                <a:latin typeface="Calibri" panose="020F0502020204030204" pitchFamily="34" charset="0"/>
                <a:cs typeface="Calibri" panose="020F0502020204030204" pitchFamily="34" charset="0"/>
              </a:rPr>
              <a:t> (AI) is required to retrieval meteorological parameters and </a:t>
            </a:r>
            <a:r>
              <a:rPr lang="en-US" altLang="ko-KR" sz="1600" b="1" kern="0" dirty="0">
                <a:solidFill>
                  <a:srgbClr val="000000"/>
                </a:solidFill>
                <a:latin typeface="Calibri" panose="020F0502020204030204" pitchFamily="34" charset="0"/>
                <a:cs typeface="Calibri" panose="020F0502020204030204" pitchFamily="34" charset="0"/>
              </a:rPr>
              <a:t>n</a:t>
            </a:r>
            <a:r>
              <a:rPr lang="en-US" altLang="ko-KR" sz="1600" b="1" kern="0" dirty="0" smtClean="0">
                <a:solidFill>
                  <a:srgbClr val="000000"/>
                </a:solidFill>
                <a:latin typeface="Calibri" panose="020F0502020204030204" pitchFamily="34" charset="0"/>
                <a:cs typeface="Calibri" panose="020F0502020204030204" pitchFamily="34" charset="0"/>
              </a:rPr>
              <a:t>ext-generation satellite data </a:t>
            </a:r>
            <a:r>
              <a:rPr lang="en-US" altLang="ko-KR" sz="1600" kern="0" dirty="0" smtClean="0">
                <a:solidFill>
                  <a:srgbClr val="000000"/>
                </a:solidFill>
                <a:latin typeface="Calibri" panose="020F0502020204030204" pitchFamily="34" charset="0"/>
                <a:cs typeface="Calibri" panose="020F0502020204030204" pitchFamily="34" charset="0"/>
              </a:rPr>
              <a:t>are also available. </a:t>
            </a:r>
          </a:p>
          <a:p>
            <a:pPr marL="268288" indent="-268288" algn="just" fontAlgn="base">
              <a:lnSpc>
                <a:spcPct val="150000"/>
              </a:lnSpc>
            </a:pPr>
            <a:r>
              <a:rPr lang="en-US" altLang="ko-KR" sz="1600" kern="0" dirty="0" smtClean="0">
                <a:solidFill>
                  <a:srgbClr val="000000"/>
                </a:solidFill>
                <a:latin typeface="Calibri" panose="020F0502020204030204" pitchFamily="34" charset="0"/>
                <a:cs typeface="Calibri" panose="020F0502020204030204" pitchFamily="34" charset="0"/>
              </a:rPr>
              <a:t>   - </a:t>
            </a:r>
            <a:r>
              <a:rPr lang="en-US" altLang="ko-KR" sz="1600" b="1" kern="0" dirty="0" smtClean="0">
                <a:solidFill>
                  <a:srgbClr val="FF0000"/>
                </a:solidFill>
                <a:latin typeface="Calibri" panose="020F0502020204030204" pitchFamily="34" charset="0"/>
                <a:cs typeface="Calibri" panose="020F0502020204030204" pitchFamily="34" charset="0"/>
              </a:rPr>
              <a:t>NMSC developed total cloud cover retrieval based on random forest method using Himawari-8 data </a:t>
            </a:r>
            <a:r>
              <a:rPr lang="en-US" altLang="ko-KR" sz="1600" b="1" kern="0" dirty="0">
                <a:solidFill>
                  <a:srgbClr val="FF0000"/>
                </a:solidFill>
                <a:latin typeface="Calibri" panose="020F0502020204030204" pitchFamily="34" charset="0"/>
                <a:cs typeface="Calibri" panose="020F0502020204030204" pitchFamily="34" charset="0"/>
              </a:rPr>
              <a:t>at </a:t>
            </a:r>
            <a:r>
              <a:rPr lang="en-US" altLang="ko-KR" sz="1600" b="1" kern="0" dirty="0" smtClean="0">
                <a:solidFill>
                  <a:srgbClr val="FF0000"/>
                </a:solidFill>
                <a:latin typeface="Calibri" panose="020F0502020204030204" pitchFamily="34" charset="0"/>
                <a:cs typeface="Calibri" panose="020F0502020204030204" pitchFamily="34" charset="0"/>
              </a:rPr>
              <a:t>2017</a:t>
            </a:r>
            <a:endParaRPr lang="en-US" altLang="ko-KR" sz="1600" b="1" kern="0" dirty="0">
              <a:solidFill>
                <a:srgbClr val="FF0000"/>
              </a:solidFill>
              <a:latin typeface="Calibri" panose="020F0502020204030204" pitchFamily="34" charset="0"/>
              <a:cs typeface="Calibri" panose="020F0502020204030204" pitchFamily="34" charset="0"/>
            </a:endParaRPr>
          </a:p>
        </p:txBody>
      </p:sp>
      <p:sp>
        <p:nvSpPr>
          <p:cNvPr id="2" name="슬라이드 번호 개체 틀 1"/>
          <p:cNvSpPr>
            <a:spLocks noGrp="1"/>
          </p:cNvSpPr>
          <p:nvPr>
            <p:ph type="sldNum" sz="quarter" idx="12"/>
          </p:nvPr>
        </p:nvSpPr>
        <p:spPr/>
        <p:txBody>
          <a:bodyPr/>
          <a:lstStyle/>
          <a:p>
            <a:fld id="{ABCA2233-B2E7-45AF-B596-D2527ABE155C}" type="slidenum">
              <a:rPr lang="ko-KR" altLang="en-US" smtClean="0"/>
              <a:t>3</a:t>
            </a:fld>
            <a:endParaRPr lang="ko-KR" altLang="en-US" dirty="0"/>
          </a:p>
        </p:txBody>
      </p:sp>
    </p:spTree>
    <p:extLst>
      <p:ext uri="{BB962C8B-B14F-4D97-AF65-F5344CB8AC3E}">
        <p14:creationId xmlns:p14="http://schemas.microsoft.com/office/powerpoint/2010/main" val="11489053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직사각형 28"/>
          <p:cNvSpPr/>
          <p:nvPr/>
        </p:nvSpPr>
        <p:spPr>
          <a:xfrm>
            <a:off x="0" y="-27384"/>
            <a:ext cx="9144000" cy="86409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TextBox 6"/>
          <p:cNvSpPr txBox="1"/>
          <p:nvPr/>
        </p:nvSpPr>
        <p:spPr>
          <a:xfrm>
            <a:off x="87057" y="138698"/>
            <a:ext cx="9165463" cy="523220"/>
          </a:xfrm>
          <a:prstGeom prst="rect">
            <a:avLst/>
          </a:prstGeom>
          <a:noFill/>
        </p:spPr>
        <p:txBody>
          <a:bodyPr wrap="square" rtlCol="0">
            <a:spAutoFit/>
          </a:bodyPr>
          <a:lstStyle/>
          <a:p>
            <a:r>
              <a:rPr lang="en-US" altLang="ko-KR" sz="2800" b="1" dirty="0" smtClean="0">
                <a:solidFill>
                  <a:schemeClr val="bg1"/>
                </a:solidFill>
                <a:latin typeface="Calibri" panose="020F0502020204030204" pitchFamily="34" charset="0"/>
                <a:ea typeface="HY견고딕" panose="02030600000101010101" pitchFamily="18" charset="-127"/>
              </a:rPr>
              <a:t>Total cloud cover by different viewing angle</a:t>
            </a:r>
            <a:endParaRPr lang="en-US" altLang="ko-KR" sz="2400" b="1" dirty="0">
              <a:solidFill>
                <a:schemeClr val="bg1"/>
              </a:solidFill>
              <a:latin typeface="Calibri" panose="020F0502020204030204" pitchFamily="34" charset="0"/>
              <a:ea typeface="HY견고딕" panose="02030600000101010101" pitchFamily="18" charset="-127"/>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1012556"/>
            <a:ext cx="5904656" cy="5368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5"/>
          <p:cNvSpPr txBox="1"/>
          <p:nvPr/>
        </p:nvSpPr>
        <p:spPr>
          <a:xfrm>
            <a:off x="862943" y="6418253"/>
            <a:ext cx="7569059" cy="369332"/>
          </a:xfrm>
          <a:prstGeom prst="rect">
            <a:avLst/>
          </a:prstGeom>
          <a:solidFill>
            <a:schemeClr val="accent5">
              <a:lumMod val="40000"/>
              <a:lumOff val="60000"/>
            </a:schemeClr>
          </a:solidFill>
          <a:scene3d>
            <a:camera prst="orthographicFront"/>
            <a:lightRig rig="threePt" dir="t"/>
          </a:scene3d>
          <a:sp3d>
            <a:bevelT/>
          </a:sp3d>
        </p:spPr>
        <p:txBody>
          <a:bodyPr wrap="none" rtlCol="0" anchor="ctr">
            <a:spAutoFit/>
          </a:bodyPr>
          <a:lstStyle/>
          <a:p>
            <a:pPr algn="ctr"/>
            <a:r>
              <a:rPr lang="en-US" altLang="ko-KR" b="1" dirty="0">
                <a:latin typeface="Calibri" panose="020F0502020204030204" pitchFamily="34" charset="0"/>
                <a:ea typeface="맑은 고딕" pitchFamily="50" charset="-127"/>
                <a:cs typeface="Calibri" panose="020F0502020204030204" pitchFamily="34" charset="0"/>
              </a:rPr>
              <a:t>Due to the difference in viewing angle depending on the location of the cloud</a:t>
            </a:r>
            <a:endParaRPr lang="en-US" altLang="ko-KR" b="1" dirty="0" smtClean="0">
              <a:latin typeface="Calibri" panose="020F0502020204030204" pitchFamily="34" charset="0"/>
              <a:ea typeface="맑은 고딕" pitchFamily="50" charset="-127"/>
              <a:cs typeface="Calibri" panose="020F0502020204030204" pitchFamily="34" charset="0"/>
            </a:endParaRPr>
          </a:p>
        </p:txBody>
      </p:sp>
      <p:sp>
        <p:nvSpPr>
          <p:cNvPr id="18" name="직사각형 17"/>
          <p:cNvSpPr/>
          <p:nvPr/>
        </p:nvSpPr>
        <p:spPr>
          <a:xfrm>
            <a:off x="345594" y="948205"/>
            <a:ext cx="959173" cy="369332"/>
          </a:xfrm>
          <a:prstGeom prst="rect">
            <a:avLst/>
          </a:prstGeom>
          <a:solidFill>
            <a:schemeClr val="accent5">
              <a:lumMod val="40000"/>
              <a:lumOff val="60000"/>
            </a:schemeClr>
          </a:solidFill>
          <a:scene3d>
            <a:camera prst="orthographicFront"/>
            <a:lightRig rig="threePt" dir="t"/>
          </a:scene3d>
          <a:sp3d>
            <a:bevelT/>
          </a:sp3d>
        </p:spPr>
        <p:txBody>
          <a:bodyPr wrap="none">
            <a:spAutoFit/>
          </a:bodyPr>
          <a:lstStyle/>
          <a:p>
            <a:r>
              <a:rPr lang="en-US" altLang="ko-KR" b="1" dirty="0" smtClean="0">
                <a:latin typeface="Calibri" panose="020F0502020204030204" pitchFamily="34" charset="0"/>
                <a:ea typeface="맑은 고딕" pitchFamily="50" charset="-127"/>
                <a:cs typeface="Calibri" panose="020F0502020204030204" pitchFamily="34" charset="0"/>
              </a:rPr>
              <a:t>Satellite</a:t>
            </a:r>
            <a:endParaRPr lang="ko-KR" altLang="en-US" b="1" dirty="0">
              <a:latin typeface="Calibri" panose="020F0502020204030204" pitchFamily="34" charset="0"/>
              <a:ea typeface="맑은 고딕" pitchFamily="50" charset="-127"/>
              <a:cs typeface="Calibri" panose="020F0502020204030204" pitchFamily="34" charset="0"/>
            </a:endParaRPr>
          </a:p>
        </p:txBody>
      </p:sp>
      <p:sp>
        <p:nvSpPr>
          <p:cNvPr id="19" name="직사각형 18"/>
          <p:cNvSpPr/>
          <p:nvPr/>
        </p:nvSpPr>
        <p:spPr>
          <a:xfrm>
            <a:off x="288032" y="3356992"/>
            <a:ext cx="878767" cy="369332"/>
          </a:xfrm>
          <a:prstGeom prst="rect">
            <a:avLst/>
          </a:prstGeom>
          <a:solidFill>
            <a:schemeClr val="accent2">
              <a:lumMod val="40000"/>
              <a:lumOff val="60000"/>
            </a:schemeClr>
          </a:solidFill>
          <a:ln>
            <a:noFill/>
          </a:ln>
          <a:scene3d>
            <a:camera prst="orthographicFront"/>
            <a:lightRig rig="threePt" dir="t"/>
          </a:scene3d>
          <a:sp3d>
            <a:bevelT/>
          </a:sp3d>
        </p:spPr>
        <p:style>
          <a:lnRef idx="2">
            <a:schemeClr val="accent2"/>
          </a:lnRef>
          <a:fillRef idx="1">
            <a:schemeClr val="lt1"/>
          </a:fillRef>
          <a:effectRef idx="0">
            <a:schemeClr val="accent2"/>
          </a:effectRef>
          <a:fontRef idx="minor">
            <a:schemeClr val="dk1"/>
          </a:fontRef>
        </p:style>
        <p:txBody>
          <a:bodyPr wrap="none">
            <a:spAutoFit/>
          </a:bodyPr>
          <a:lstStyle/>
          <a:p>
            <a:r>
              <a:rPr lang="en-US" altLang="ko-KR" b="1" dirty="0" smtClean="0">
                <a:latin typeface="Calibri" panose="020F0502020204030204" pitchFamily="34" charset="0"/>
                <a:ea typeface="맑은 고딕" pitchFamily="50" charset="-127"/>
                <a:cs typeface="Calibri" panose="020F0502020204030204" pitchFamily="34" charset="0"/>
              </a:rPr>
              <a:t>Human</a:t>
            </a:r>
            <a:endParaRPr lang="ko-KR" altLang="en-US" b="1" dirty="0">
              <a:latin typeface="Calibri" panose="020F0502020204030204" pitchFamily="34" charset="0"/>
              <a:ea typeface="맑은 고딕" pitchFamily="50" charset="-127"/>
              <a:cs typeface="Calibri" panose="020F0502020204030204" pitchFamily="34" charset="0"/>
            </a:endParaRPr>
          </a:p>
        </p:txBody>
      </p:sp>
      <p:sp>
        <p:nvSpPr>
          <p:cNvPr id="2" name="슬라이드 번호 개체 틀 1"/>
          <p:cNvSpPr>
            <a:spLocks noGrp="1"/>
          </p:cNvSpPr>
          <p:nvPr>
            <p:ph type="sldNum" sz="quarter" idx="12"/>
          </p:nvPr>
        </p:nvSpPr>
        <p:spPr/>
        <p:txBody>
          <a:bodyPr/>
          <a:lstStyle/>
          <a:p>
            <a:fld id="{ABCA2233-B2E7-45AF-B596-D2527ABE155C}" type="slidenum">
              <a:rPr lang="ko-KR" altLang="en-US" smtClean="0"/>
              <a:t>4</a:t>
            </a:fld>
            <a:endParaRPr lang="ko-KR" altLang="en-US"/>
          </a:p>
        </p:txBody>
      </p:sp>
    </p:spTree>
    <p:extLst>
      <p:ext uri="{BB962C8B-B14F-4D97-AF65-F5344CB8AC3E}">
        <p14:creationId xmlns:p14="http://schemas.microsoft.com/office/powerpoint/2010/main" val="6513788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직사각형 28"/>
          <p:cNvSpPr/>
          <p:nvPr/>
        </p:nvSpPr>
        <p:spPr>
          <a:xfrm>
            <a:off x="0" y="-27384"/>
            <a:ext cx="9144000" cy="86409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TextBox 6"/>
          <p:cNvSpPr txBox="1"/>
          <p:nvPr/>
        </p:nvSpPr>
        <p:spPr>
          <a:xfrm>
            <a:off x="87057" y="138698"/>
            <a:ext cx="9165463" cy="523220"/>
          </a:xfrm>
          <a:prstGeom prst="rect">
            <a:avLst/>
          </a:prstGeom>
          <a:noFill/>
        </p:spPr>
        <p:txBody>
          <a:bodyPr wrap="square" rtlCol="0">
            <a:spAutoFit/>
          </a:bodyPr>
          <a:lstStyle/>
          <a:p>
            <a:r>
              <a:rPr lang="en-US" altLang="ko-KR" sz="2800" b="1" dirty="0" smtClean="0">
                <a:solidFill>
                  <a:schemeClr val="bg1"/>
                </a:solidFill>
                <a:latin typeface="Calibri" panose="020F0502020204030204" pitchFamily="34" charset="0"/>
                <a:ea typeface="HY견고딕" panose="02030600000101010101" pitchFamily="18" charset="-127"/>
              </a:rPr>
              <a:t>Difference btw Satellite and human observation</a:t>
            </a:r>
            <a:endParaRPr lang="en-US" altLang="ko-KR" sz="2400" b="1" dirty="0">
              <a:solidFill>
                <a:schemeClr val="bg1"/>
              </a:solidFill>
              <a:latin typeface="Calibri" panose="020F0502020204030204" pitchFamily="34" charset="0"/>
              <a:ea typeface="HY견고딕" panose="02030600000101010101" pitchFamily="18" charset="-127"/>
            </a:endParaRPr>
          </a:p>
        </p:txBody>
      </p:sp>
      <p:sp>
        <p:nvSpPr>
          <p:cNvPr id="14" name="TextBox 5"/>
          <p:cNvSpPr txBox="1"/>
          <p:nvPr/>
        </p:nvSpPr>
        <p:spPr>
          <a:xfrm flipH="1">
            <a:off x="329577" y="5775446"/>
            <a:ext cx="2033928" cy="774571"/>
          </a:xfrm>
          <a:prstGeom prst="round1Rect">
            <a:avLst/>
          </a:prstGeom>
          <a:solidFill>
            <a:schemeClr val="accent3">
              <a:lumMod val="20000"/>
              <a:lumOff val="80000"/>
            </a:schemeClr>
          </a:solidFill>
          <a:scene3d>
            <a:camera prst="orthographicFront"/>
            <a:lightRig rig="threePt" dir="t"/>
          </a:scene3d>
          <a:sp3d>
            <a:bevelT/>
          </a:sp3d>
        </p:spPr>
        <p:txBody>
          <a:bodyPr wrap="square" rtlCol="0">
            <a:spAutoFit/>
          </a:bodyPr>
          <a:lstStyle/>
          <a:p>
            <a:pPr marL="285750" indent="-285750">
              <a:buFont typeface="Wingdings" pitchFamily="2" charset="2"/>
              <a:buChar char="§"/>
            </a:pPr>
            <a:r>
              <a:rPr lang="en-US" altLang="ko-KR" b="1" spc="-100" dirty="0" smtClean="0">
                <a:latin typeface="Calibri" panose="020F0502020204030204" pitchFamily="34" charset="0"/>
                <a:ea typeface="맑은 고딕" pitchFamily="50" charset="-127"/>
                <a:cs typeface="Calibri" panose="020F0502020204030204" pitchFamily="34" charset="0"/>
              </a:rPr>
              <a:t>Viewing angle</a:t>
            </a:r>
            <a:endParaRPr lang="en-US" altLang="ko-KR" b="1" spc="-100" dirty="0">
              <a:latin typeface="Calibri" panose="020F0502020204030204" pitchFamily="34" charset="0"/>
              <a:ea typeface="맑은 고딕" pitchFamily="50" charset="-127"/>
              <a:cs typeface="Calibri" panose="020F0502020204030204" pitchFamily="34" charset="0"/>
            </a:endParaRPr>
          </a:p>
          <a:p>
            <a:pPr marL="285750" indent="-285750">
              <a:spcBef>
                <a:spcPts val="1000"/>
              </a:spcBef>
              <a:buFont typeface="Wingdings" pitchFamily="2" charset="2"/>
              <a:buChar char="§"/>
            </a:pPr>
            <a:r>
              <a:rPr lang="en-US" altLang="ko-KR" b="1" spc="-100" dirty="0" smtClean="0">
                <a:latin typeface="Calibri" panose="020F0502020204030204" pitchFamily="34" charset="0"/>
                <a:ea typeface="맑은 고딕" pitchFamily="50" charset="-127"/>
                <a:cs typeface="Calibri" panose="020F0502020204030204" pitchFamily="34" charset="0"/>
              </a:rPr>
              <a:t>Cloud shape</a:t>
            </a:r>
          </a:p>
        </p:txBody>
      </p:sp>
      <p:grpSp>
        <p:nvGrpSpPr>
          <p:cNvPr id="3" name="그룹 2"/>
          <p:cNvGrpSpPr/>
          <p:nvPr/>
        </p:nvGrpSpPr>
        <p:grpSpPr>
          <a:xfrm>
            <a:off x="205292" y="1241585"/>
            <a:ext cx="4464496" cy="4171214"/>
            <a:chOff x="683568" y="821794"/>
            <a:chExt cx="6074196" cy="5914324"/>
          </a:xfrm>
        </p:grpSpPr>
        <p:pic>
          <p:nvPicPr>
            <p:cNvPr id="1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1645" y="1441739"/>
              <a:ext cx="5528587" cy="4353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타원 12"/>
            <p:cNvSpPr/>
            <p:nvPr/>
          </p:nvSpPr>
          <p:spPr>
            <a:xfrm>
              <a:off x="1723031" y="5155175"/>
              <a:ext cx="97378" cy="1063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타원 14"/>
            <p:cNvSpPr/>
            <p:nvPr/>
          </p:nvSpPr>
          <p:spPr bwMode="auto">
            <a:xfrm>
              <a:off x="683568" y="821794"/>
              <a:ext cx="6074196" cy="5914324"/>
            </a:xfrm>
            <a:prstGeom prst="ellipse">
              <a:avLst/>
            </a:prstGeom>
            <a:solidFill>
              <a:srgbClr val="CFE7F5">
                <a:alpha val="33000"/>
              </a:srgb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endParaRPr kumimoji="1" lang="ko-KR" altLang="en-US" sz="1200" b="0" i="0" u="none" strike="noStrike" cap="none" normalizeH="0" baseline="0" smtClean="0">
                <a:ln>
                  <a:noFill/>
                </a:ln>
                <a:solidFill>
                  <a:schemeClr val="tx1"/>
                </a:solidFill>
                <a:effectLst/>
                <a:latin typeface="굴림" pitchFamily="50" charset="-127"/>
                <a:ea typeface="굴림" pitchFamily="50" charset="-127"/>
              </a:endParaRPr>
            </a:p>
          </p:txBody>
        </p:sp>
        <p:grpSp>
          <p:nvGrpSpPr>
            <p:cNvPr id="20" name="그룹 19"/>
            <p:cNvGrpSpPr/>
            <p:nvPr/>
          </p:nvGrpSpPr>
          <p:grpSpPr>
            <a:xfrm>
              <a:off x="1307735" y="1505583"/>
              <a:ext cx="5327855" cy="2687967"/>
              <a:chOff x="680747" y="1505583"/>
              <a:chExt cx="5327855" cy="2687967"/>
            </a:xfrm>
          </p:grpSpPr>
          <p:sp>
            <p:nvSpPr>
              <p:cNvPr id="21" name="타원 20"/>
              <p:cNvSpPr/>
              <p:nvPr/>
            </p:nvSpPr>
            <p:spPr bwMode="auto">
              <a:xfrm rot="20536583">
                <a:off x="5450485" y="1864510"/>
                <a:ext cx="558117" cy="2329040"/>
              </a:xfrm>
              <a:prstGeom prst="ellipse">
                <a:avLst/>
              </a:prstGeom>
              <a:solidFill>
                <a:schemeClr val="accent6">
                  <a:lumMod val="40000"/>
                  <a:lumOff val="60000"/>
                  <a:alpha val="33000"/>
                </a:schemeClr>
              </a:solidFill>
              <a:ln w="9525" cap="flat" cmpd="sng" algn="ctr">
                <a:solidFill>
                  <a:schemeClr val="accent6"/>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endParaRPr kumimoji="1" lang="ko-KR" altLang="en-US" sz="1200" b="0" i="0" u="none" strike="noStrike" cap="none" normalizeH="0" baseline="0" smtClean="0">
                  <a:ln>
                    <a:noFill/>
                  </a:ln>
                  <a:solidFill>
                    <a:schemeClr val="tx1"/>
                  </a:solidFill>
                  <a:effectLst/>
                  <a:latin typeface="굴림" pitchFamily="50" charset="-127"/>
                  <a:ea typeface="굴림" pitchFamily="50" charset="-127"/>
                </a:endParaRPr>
              </a:p>
            </p:txBody>
          </p:sp>
          <p:sp>
            <p:nvSpPr>
              <p:cNvPr id="22" name="타원 21"/>
              <p:cNvSpPr/>
              <p:nvPr/>
            </p:nvSpPr>
            <p:spPr bwMode="auto">
              <a:xfrm rot="18714934">
                <a:off x="4906505" y="1187268"/>
                <a:ext cx="259368" cy="895997"/>
              </a:xfrm>
              <a:prstGeom prst="ellipse">
                <a:avLst/>
              </a:prstGeom>
              <a:solidFill>
                <a:schemeClr val="accent6">
                  <a:lumMod val="40000"/>
                  <a:lumOff val="60000"/>
                  <a:alpha val="33000"/>
                </a:schemeClr>
              </a:solidFill>
              <a:ln w="9525" cap="flat" cmpd="sng" algn="ctr">
                <a:solidFill>
                  <a:schemeClr val="accent6"/>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endParaRPr kumimoji="1" lang="ko-KR" altLang="en-US" sz="1200" b="0" i="0" u="none" strike="noStrike" cap="none" normalizeH="0" baseline="0" smtClean="0">
                  <a:ln>
                    <a:noFill/>
                  </a:ln>
                  <a:solidFill>
                    <a:schemeClr val="tx1"/>
                  </a:solidFill>
                  <a:effectLst/>
                  <a:latin typeface="굴림" pitchFamily="50" charset="-127"/>
                  <a:ea typeface="굴림" pitchFamily="50" charset="-127"/>
                </a:endParaRPr>
              </a:p>
            </p:txBody>
          </p:sp>
          <p:sp>
            <p:nvSpPr>
              <p:cNvPr id="23" name="타원 22"/>
              <p:cNvSpPr/>
              <p:nvPr/>
            </p:nvSpPr>
            <p:spPr bwMode="auto">
              <a:xfrm rot="16200000">
                <a:off x="1057465" y="1458227"/>
                <a:ext cx="370845" cy="1124282"/>
              </a:xfrm>
              <a:prstGeom prst="ellipse">
                <a:avLst/>
              </a:prstGeom>
              <a:solidFill>
                <a:schemeClr val="accent6">
                  <a:lumMod val="40000"/>
                  <a:lumOff val="60000"/>
                  <a:alpha val="33000"/>
                </a:schemeClr>
              </a:solidFill>
              <a:ln w="9525" cap="flat" cmpd="sng" algn="ctr">
                <a:solidFill>
                  <a:schemeClr val="accent6"/>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endParaRPr kumimoji="1" lang="ko-KR" altLang="en-US" sz="1200" b="0" i="0" u="none" strike="noStrike" cap="none" normalizeH="0" baseline="0" smtClean="0">
                  <a:ln>
                    <a:noFill/>
                  </a:ln>
                  <a:solidFill>
                    <a:schemeClr val="tx1"/>
                  </a:solidFill>
                  <a:effectLst/>
                  <a:latin typeface="굴림" pitchFamily="50" charset="-127"/>
                  <a:ea typeface="굴림" pitchFamily="50" charset="-127"/>
                </a:endParaRPr>
              </a:p>
            </p:txBody>
          </p:sp>
        </p:grpSp>
        <p:cxnSp>
          <p:nvCxnSpPr>
            <p:cNvPr id="24" name="직선 연결선 15"/>
            <p:cNvCxnSpPr/>
            <p:nvPr/>
          </p:nvCxnSpPr>
          <p:spPr bwMode="auto">
            <a:xfrm flipV="1">
              <a:off x="1910067" y="1335988"/>
              <a:ext cx="3419741" cy="3829236"/>
            </a:xfrm>
            <a:prstGeom prst="line">
              <a:avLst/>
            </a:prstGeom>
            <a:solidFill>
              <a:srgbClr val="CFE7F5"/>
            </a:solidFill>
            <a:ln w="9525" cap="flat" cmpd="sng" algn="ctr">
              <a:solidFill>
                <a:schemeClr val="tx1">
                  <a:lumMod val="50000"/>
                  <a:lumOff val="50000"/>
                </a:schemeClr>
              </a:solidFill>
              <a:prstDash val="solid"/>
              <a:round/>
              <a:headEnd type="none" w="med" len="med"/>
              <a:tailEnd type="none" w="med" len="med"/>
            </a:ln>
            <a:effectLst/>
          </p:spPr>
        </p:cxnSp>
      </p:grpSp>
      <p:sp>
        <p:nvSpPr>
          <p:cNvPr id="2" name="슬라이드 번호 개체 틀 1"/>
          <p:cNvSpPr>
            <a:spLocks noGrp="1"/>
          </p:cNvSpPr>
          <p:nvPr>
            <p:ph type="sldNum" sz="quarter" idx="12"/>
          </p:nvPr>
        </p:nvSpPr>
        <p:spPr/>
        <p:txBody>
          <a:bodyPr/>
          <a:lstStyle/>
          <a:p>
            <a:fld id="{ABCA2233-B2E7-45AF-B596-D2527ABE155C}" type="slidenum">
              <a:rPr lang="ko-KR" altLang="en-US" smtClean="0"/>
              <a:t>5</a:t>
            </a:fld>
            <a:endParaRPr lang="ko-KR" altLang="en-US"/>
          </a:p>
        </p:txBody>
      </p:sp>
      <p:pic>
        <p:nvPicPr>
          <p:cNvPr id="2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0238" y="1815305"/>
            <a:ext cx="3731990" cy="3059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86460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직사각형 28"/>
          <p:cNvSpPr/>
          <p:nvPr/>
        </p:nvSpPr>
        <p:spPr>
          <a:xfrm>
            <a:off x="0" y="-27384"/>
            <a:ext cx="9144000" cy="86409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TextBox 6"/>
          <p:cNvSpPr txBox="1"/>
          <p:nvPr/>
        </p:nvSpPr>
        <p:spPr>
          <a:xfrm>
            <a:off x="87057" y="138698"/>
            <a:ext cx="9165463" cy="523220"/>
          </a:xfrm>
          <a:prstGeom prst="rect">
            <a:avLst/>
          </a:prstGeom>
          <a:noFill/>
        </p:spPr>
        <p:txBody>
          <a:bodyPr wrap="square" rtlCol="0">
            <a:spAutoFit/>
          </a:bodyPr>
          <a:lstStyle/>
          <a:p>
            <a:r>
              <a:rPr lang="en-US" altLang="ko-KR" sz="2800" b="1" dirty="0" smtClean="0">
                <a:solidFill>
                  <a:schemeClr val="bg1"/>
                </a:solidFill>
                <a:latin typeface="Calibri" panose="020F0502020204030204" pitchFamily="34" charset="0"/>
                <a:ea typeface="HY견고딕" panose="02030600000101010101" pitchFamily="18" charset="-127"/>
              </a:rPr>
              <a:t>Total Cloud Cover </a:t>
            </a:r>
            <a:r>
              <a:rPr lang="en-US" altLang="ko-KR" sz="2800" b="1" dirty="0">
                <a:solidFill>
                  <a:schemeClr val="bg1"/>
                </a:solidFill>
                <a:latin typeface="Calibri" panose="020F0502020204030204" pitchFamily="34" charset="0"/>
                <a:ea typeface="HY견고딕" panose="02030600000101010101" pitchFamily="18" charset="-127"/>
              </a:rPr>
              <a:t>E</a:t>
            </a:r>
            <a:r>
              <a:rPr lang="en-US" altLang="ko-KR" sz="2800" b="1" dirty="0" smtClean="0">
                <a:solidFill>
                  <a:schemeClr val="bg1"/>
                </a:solidFill>
                <a:latin typeface="Calibri" panose="020F0502020204030204" pitchFamily="34" charset="0"/>
                <a:ea typeface="HY견고딕" panose="02030600000101010101" pitchFamily="18" charset="-127"/>
              </a:rPr>
              <a:t>stimation Algorithm by COMS</a:t>
            </a:r>
            <a:endParaRPr lang="en-US" altLang="ko-KR" sz="2400" b="1" dirty="0">
              <a:solidFill>
                <a:schemeClr val="bg1"/>
              </a:solidFill>
              <a:latin typeface="Calibri" panose="020F0502020204030204" pitchFamily="34" charset="0"/>
              <a:ea typeface="HY견고딕" panose="02030600000101010101" pitchFamily="18" charset="-127"/>
            </a:endParaRPr>
          </a:p>
        </p:txBody>
      </p:sp>
      <p:sp>
        <p:nvSpPr>
          <p:cNvPr id="12" name="모서리가 둥근 직사각형 11"/>
          <p:cNvSpPr/>
          <p:nvPr/>
        </p:nvSpPr>
        <p:spPr>
          <a:xfrm>
            <a:off x="324000" y="980728"/>
            <a:ext cx="8244916" cy="1520984"/>
          </a:xfrm>
          <a:prstGeom prst="roundRect">
            <a:avLst/>
          </a:prstGeom>
          <a:solidFill>
            <a:schemeClr val="accent3">
              <a:lumMod val="40000"/>
              <a:lumOff val="60000"/>
            </a:schemeClr>
          </a:solidFill>
        </p:spPr>
        <p:txBody>
          <a:bodyPr wrap="square">
            <a:spAutoFit/>
          </a:bodyPr>
          <a:lstStyle/>
          <a:p>
            <a:pPr marL="176213" indent="-176213"/>
            <a:r>
              <a:rPr lang="en-US" altLang="ko-KR" sz="1600" dirty="0" smtClean="0">
                <a:solidFill>
                  <a:srgbClr val="002060"/>
                </a:solidFill>
                <a:latin typeface="Calibri" panose="020F0502020204030204" pitchFamily="34" charset="0"/>
                <a:cs typeface="Calibri" panose="020F0502020204030204" pitchFamily="34" charset="0"/>
              </a:rPr>
              <a:t>-  </a:t>
            </a:r>
            <a:r>
              <a:rPr lang="en-US" altLang="ko-KR" sz="1600" dirty="0" smtClean="0">
                <a:latin typeface="Calibri" panose="020F0502020204030204" pitchFamily="34" charset="0"/>
                <a:cs typeface="Calibri" panose="020F0502020204030204" pitchFamily="34" charset="0"/>
              </a:rPr>
              <a:t>The retrieval process of COMS TCC (CA) algorithm is presented in Figure 1</a:t>
            </a:r>
          </a:p>
          <a:p>
            <a:pPr marL="176213" indent="-176213" eaLnBrk="0" hangingPunct="0">
              <a:spcBef>
                <a:spcPts val="200"/>
              </a:spcBef>
              <a:defRPr/>
            </a:pPr>
            <a:r>
              <a:rPr lang="en-US" altLang="ko-KR" sz="1600" dirty="0" smtClean="0">
                <a:solidFill>
                  <a:srgbClr val="002060"/>
                </a:solidFill>
                <a:latin typeface="Calibri" panose="020F0502020204030204" pitchFamily="34" charset="0"/>
                <a:cs typeface="Calibri" panose="020F0502020204030204" pitchFamily="34" charset="0"/>
              </a:rPr>
              <a:t>-  </a:t>
            </a:r>
            <a:r>
              <a:rPr lang="en-US" altLang="ko-KR" sz="1600" dirty="0" smtClean="0">
                <a:latin typeface="Calibri" panose="020F0502020204030204" pitchFamily="34" charset="0"/>
                <a:cs typeface="Calibri" panose="020F0502020204030204" pitchFamily="34" charset="0"/>
              </a:rPr>
              <a:t>CF is satellite-observed cloud fraction and CA is ground-observed cloud cover. </a:t>
            </a:r>
          </a:p>
          <a:p>
            <a:pPr marL="176213" indent="-176213" eaLnBrk="0" hangingPunct="0">
              <a:spcBef>
                <a:spcPts val="200"/>
              </a:spcBef>
              <a:defRPr/>
            </a:pPr>
            <a:r>
              <a:rPr lang="en-US" altLang="ko-KR" sz="1600" dirty="0" smtClean="0">
                <a:solidFill>
                  <a:srgbClr val="002060"/>
                </a:solidFill>
                <a:latin typeface="Calibri" panose="020F0502020204030204" pitchFamily="34" charset="0"/>
                <a:cs typeface="Calibri" panose="020F0502020204030204" pitchFamily="34" charset="0"/>
              </a:rPr>
              <a:t>-  </a:t>
            </a:r>
            <a:r>
              <a:rPr lang="en-US" altLang="ko-KR" sz="1600" b="1" dirty="0" smtClean="0">
                <a:latin typeface="Calibri" panose="020F0502020204030204" pitchFamily="34" charset="0"/>
                <a:cs typeface="Calibri" panose="020F0502020204030204" pitchFamily="34" charset="0"/>
              </a:rPr>
              <a:t>TCC (CA) is retrieved from the CF </a:t>
            </a:r>
            <a:r>
              <a:rPr lang="en-US" altLang="ko-KR" sz="1600" dirty="0" smtClean="0">
                <a:latin typeface="Calibri" panose="020F0502020204030204" pitchFamily="34" charset="0"/>
                <a:cs typeface="Calibri" panose="020F0502020204030204" pitchFamily="34" charset="0"/>
              </a:rPr>
              <a:t>using the </a:t>
            </a:r>
            <a:r>
              <a:rPr lang="en-US" altLang="ko-KR" sz="1600" dirty="0" err="1" smtClean="0">
                <a:latin typeface="Calibri" panose="020F0502020204030204" pitchFamily="34" charset="0"/>
                <a:cs typeface="Calibri" panose="020F0502020204030204" pitchFamily="34" charset="0"/>
              </a:rPr>
              <a:t>Kassianov</a:t>
            </a:r>
            <a:r>
              <a:rPr lang="en-US" altLang="ko-KR" sz="1600" dirty="0" smtClean="0">
                <a:latin typeface="Calibri" panose="020F0502020204030204" pitchFamily="34" charset="0"/>
                <a:cs typeface="Calibri" panose="020F0502020204030204" pitchFamily="34" charset="0"/>
              </a:rPr>
              <a:t> et al.(2005) method which consider observation condition and the </a:t>
            </a:r>
            <a:r>
              <a:rPr lang="en-US" altLang="ko-KR" sz="1600" dirty="0">
                <a:latin typeface="Calibri" panose="020F0502020204030204" pitchFamily="34" charset="0"/>
                <a:cs typeface="Calibri" panose="020F0502020204030204" pitchFamily="34" charset="0"/>
              </a:rPr>
              <a:t>horizontal and vertical size of the </a:t>
            </a:r>
            <a:r>
              <a:rPr lang="en-US" altLang="ko-KR" sz="1600" dirty="0" smtClean="0">
                <a:latin typeface="Calibri" panose="020F0502020204030204" pitchFamily="34" charset="0"/>
                <a:cs typeface="Calibri" panose="020F0502020204030204" pitchFamily="34" charset="0"/>
              </a:rPr>
              <a:t>cloud</a:t>
            </a:r>
            <a:r>
              <a:rPr lang="en-US" altLang="ko-KR" sz="1600" dirty="0">
                <a:latin typeface="Calibri" panose="020F0502020204030204" pitchFamily="34" charset="0"/>
                <a:cs typeface="Calibri" panose="020F0502020204030204" pitchFamily="34" charset="0"/>
              </a:rPr>
              <a:t> </a:t>
            </a:r>
            <a:r>
              <a:rPr lang="en-US" altLang="ko-KR" sz="1600" dirty="0" smtClean="0">
                <a:latin typeface="Calibri" panose="020F0502020204030204" pitchFamily="34" charset="0"/>
                <a:cs typeface="Calibri" panose="020F0502020204030204" pitchFamily="34" charset="0"/>
              </a:rPr>
              <a:t>to compare with human-observed cloud amount</a:t>
            </a:r>
            <a:endParaRPr lang="ko-KR" altLang="ko-KR" sz="1600" dirty="0">
              <a:latin typeface="Calibri" panose="020F0502020204030204" pitchFamily="34" charset="0"/>
              <a:cs typeface="Calibri" panose="020F0502020204030204" pitchFamily="34" charset="0"/>
            </a:endParaRPr>
          </a:p>
        </p:txBody>
      </p:sp>
      <p:grpSp>
        <p:nvGrpSpPr>
          <p:cNvPr id="13" name="그룹 12"/>
          <p:cNvGrpSpPr/>
          <p:nvPr/>
        </p:nvGrpSpPr>
        <p:grpSpPr>
          <a:xfrm>
            <a:off x="2008883" y="2654149"/>
            <a:ext cx="5616624" cy="2998482"/>
            <a:chOff x="0" y="0"/>
            <a:chExt cx="5328592" cy="3096344"/>
          </a:xfrm>
        </p:grpSpPr>
        <p:pic>
          <p:nvPicPr>
            <p:cNvPr id="14" name="그림 13"/>
            <p:cNvPicPr/>
            <p:nvPr/>
          </p:nvPicPr>
          <p:blipFill>
            <a:blip r:embed="rId3"/>
            <a:stretch>
              <a:fillRect/>
            </a:stretch>
          </p:blipFill>
          <p:spPr>
            <a:xfrm>
              <a:off x="0" y="0"/>
              <a:ext cx="5328592" cy="3096344"/>
            </a:xfrm>
            <a:prstGeom prst="rect">
              <a:avLst/>
            </a:prstGeom>
          </p:spPr>
        </p:pic>
        <p:cxnSp>
          <p:nvCxnSpPr>
            <p:cNvPr id="15" name="직선 연결선 14"/>
            <p:cNvCxnSpPr/>
            <p:nvPr/>
          </p:nvCxnSpPr>
          <p:spPr>
            <a:xfrm>
              <a:off x="5319714" y="792088"/>
              <a:ext cx="0" cy="100811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0" name="직사각형 19"/>
          <p:cNvSpPr/>
          <p:nvPr/>
        </p:nvSpPr>
        <p:spPr>
          <a:xfrm>
            <a:off x="324000" y="3085955"/>
            <a:ext cx="1846428" cy="1015663"/>
          </a:xfrm>
          <a:prstGeom prst="rect">
            <a:avLst/>
          </a:prstGeom>
          <a:solidFill>
            <a:schemeClr val="bg1"/>
          </a:solidFill>
        </p:spPr>
        <p:txBody>
          <a:bodyPr wrap="square">
            <a:spAutoFit/>
          </a:bodyPr>
          <a:lstStyle/>
          <a:p>
            <a:pPr marL="88900" indent="-88900"/>
            <a:r>
              <a:rPr lang="en-US" altLang="ko-KR" sz="1200" dirty="0" smtClean="0">
                <a:latin typeface="Calibri" panose="020F0502020204030204" pitchFamily="34" charset="0"/>
                <a:cs typeface="Calibri" panose="020F0502020204030204" pitchFamily="34" charset="0"/>
              </a:rPr>
              <a:t>- Diagram </a:t>
            </a:r>
            <a:r>
              <a:rPr lang="en-US" altLang="ko-KR" sz="1200" dirty="0">
                <a:latin typeface="Calibri" panose="020F0502020204030204" pitchFamily="34" charset="0"/>
                <a:cs typeface="Calibri" panose="020F0502020204030204" pitchFamily="34" charset="0"/>
              </a:rPr>
              <a:t>of the COMS </a:t>
            </a:r>
            <a:r>
              <a:rPr lang="en-US" altLang="ko-KR" sz="1200" dirty="0" smtClean="0">
                <a:latin typeface="Calibri" panose="020F0502020204030204" pitchFamily="34" charset="0"/>
                <a:cs typeface="Calibri" panose="020F0502020204030204" pitchFamily="34" charset="0"/>
              </a:rPr>
              <a:t>TCC </a:t>
            </a:r>
            <a:r>
              <a:rPr lang="en-US" altLang="ko-KR" sz="1200" dirty="0">
                <a:latin typeface="Calibri" panose="020F0502020204030204" pitchFamily="34" charset="0"/>
                <a:cs typeface="Calibri" panose="020F0502020204030204" pitchFamily="34" charset="0"/>
              </a:rPr>
              <a:t>estimation algorithm. </a:t>
            </a:r>
            <a:endParaRPr lang="en-US" altLang="ko-KR" sz="1200" dirty="0" smtClean="0">
              <a:latin typeface="Calibri" panose="020F0502020204030204" pitchFamily="34" charset="0"/>
              <a:cs typeface="Calibri" panose="020F0502020204030204" pitchFamily="34" charset="0"/>
            </a:endParaRPr>
          </a:p>
          <a:p>
            <a:pPr marL="88900" indent="-88900"/>
            <a:r>
              <a:rPr lang="en-US" altLang="ko-KR" sz="1200" dirty="0" smtClean="0">
                <a:latin typeface="Calibri" panose="020F0502020204030204" pitchFamily="34" charset="0"/>
                <a:cs typeface="Calibri" panose="020F0502020204030204" pitchFamily="34" charset="0"/>
              </a:rPr>
              <a:t>- CLD </a:t>
            </a:r>
            <a:r>
              <a:rPr lang="en-US" altLang="ko-KR" sz="1200" dirty="0">
                <a:latin typeface="Calibri" panose="020F0502020204030204" pitchFamily="34" charset="0"/>
                <a:cs typeface="Calibri" panose="020F0502020204030204" pitchFamily="34" charset="0"/>
              </a:rPr>
              <a:t>is cloud detection information and CTP is cloud top pressure. </a:t>
            </a:r>
            <a:endParaRPr lang="ko-KR" altLang="ko-KR" sz="1200" dirty="0">
              <a:latin typeface="Calibri" panose="020F0502020204030204" pitchFamily="34" charset="0"/>
              <a:cs typeface="Calibri" panose="020F0502020204030204" pitchFamily="34" charset="0"/>
            </a:endParaRPr>
          </a:p>
        </p:txBody>
      </p:sp>
      <p:sp>
        <p:nvSpPr>
          <p:cNvPr id="2" name="슬라이드 번호 개체 틀 1"/>
          <p:cNvSpPr>
            <a:spLocks noGrp="1"/>
          </p:cNvSpPr>
          <p:nvPr>
            <p:ph type="sldNum" sz="quarter" idx="12"/>
          </p:nvPr>
        </p:nvSpPr>
        <p:spPr/>
        <p:txBody>
          <a:bodyPr/>
          <a:lstStyle/>
          <a:p>
            <a:fld id="{ABCA2233-B2E7-45AF-B596-D2527ABE155C}" type="slidenum">
              <a:rPr lang="ko-KR" altLang="en-US" smtClean="0"/>
              <a:t>6</a:t>
            </a:fld>
            <a:endParaRPr lang="ko-KR" altLang="en-US"/>
          </a:p>
        </p:txBody>
      </p:sp>
      <p:grpSp>
        <p:nvGrpSpPr>
          <p:cNvPr id="17" name="그룹 16"/>
          <p:cNvGrpSpPr/>
          <p:nvPr/>
        </p:nvGrpSpPr>
        <p:grpSpPr>
          <a:xfrm>
            <a:off x="3347864" y="5785864"/>
            <a:ext cx="3456607" cy="962862"/>
            <a:chOff x="611337" y="2420888"/>
            <a:chExt cx="3456607" cy="962862"/>
          </a:xfrm>
        </p:grpSpPr>
        <p:pic>
          <p:nvPicPr>
            <p:cNvPr id="18"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337" y="2420888"/>
              <a:ext cx="3456607" cy="962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직사각형 18"/>
            <p:cNvSpPr/>
            <p:nvPr/>
          </p:nvSpPr>
          <p:spPr>
            <a:xfrm>
              <a:off x="2061047" y="2730908"/>
              <a:ext cx="332910" cy="652842"/>
            </a:xfrm>
            <a:prstGeom prst="rect">
              <a:avLst/>
            </a:prstGeom>
            <a:noFill/>
            <a:ln w="25400">
              <a:solidFill>
                <a:srgbClr val="0000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sp>
          <p:nvSpPr>
            <p:cNvPr id="28" name="직사각형 27"/>
            <p:cNvSpPr/>
            <p:nvPr/>
          </p:nvSpPr>
          <p:spPr>
            <a:xfrm>
              <a:off x="2603842" y="2730908"/>
              <a:ext cx="421486" cy="652842"/>
            </a:xfrm>
            <a:prstGeom prst="rect">
              <a:avLst/>
            </a:prstGeom>
            <a:noFill/>
            <a:ln w="25400">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grpSp>
    </p:spTree>
    <p:extLst>
      <p:ext uri="{BB962C8B-B14F-4D97-AF65-F5344CB8AC3E}">
        <p14:creationId xmlns:p14="http://schemas.microsoft.com/office/powerpoint/2010/main" val="3382519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직사각형 28"/>
          <p:cNvSpPr/>
          <p:nvPr/>
        </p:nvSpPr>
        <p:spPr>
          <a:xfrm>
            <a:off x="0" y="-27384"/>
            <a:ext cx="9144000" cy="86409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TextBox 6"/>
          <p:cNvSpPr txBox="1"/>
          <p:nvPr/>
        </p:nvSpPr>
        <p:spPr>
          <a:xfrm>
            <a:off x="87057" y="138698"/>
            <a:ext cx="9165463" cy="523220"/>
          </a:xfrm>
          <a:prstGeom prst="rect">
            <a:avLst/>
          </a:prstGeom>
          <a:noFill/>
        </p:spPr>
        <p:txBody>
          <a:bodyPr wrap="square" rtlCol="0">
            <a:spAutoFit/>
          </a:bodyPr>
          <a:lstStyle/>
          <a:p>
            <a:r>
              <a:rPr lang="en-US" altLang="ko-KR" sz="2800" b="1" dirty="0" smtClean="0">
                <a:solidFill>
                  <a:schemeClr val="bg1"/>
                </a:solidFill>
                <a:latin typeface="Calibri" panose="020F0502020204030204" pitchFamily="34" charset="0"/>
                <a:ea typeface="HY견고딕" panose="02030600000101010101" pitchFamily="18" charset="-127"/>
              </a:rPr>
              <a:t>Cloud Amount from COMS</a:t>
            </a:r>
            <a:endParaRPr lang="en-US" altLang="ko-KR" sz="2400" b="1" dirty="0">
              <a:solidFill>
                <a:schemeClr val="bg1"/>
              </a:solidFill>
              <a:latin typeface="Calibri" panose="020F0502020204030204" pitchFamily="34" charset="0"/>
              <a:ea typeface="HY견고딕" panose="02030600000101010101" pitchFamily="18" charset="-127"/>
            </a:endParaRPr>
          </a:p>
        </p:txBody>
      </p:sp>
      <p:sp>
        <p:nvSpPr>
          <p:cNvPr id="2" name="슬라이드 번호 개체 틀 1"/>
          <p:cNvSpPr>
            <a:spLocks noGrp="1"/>
          </p:cNvSpPr>
          <p:nvPr>
            <p:ph type="sldNum" sz="quarter" idx="12"/>
          </p:nvPr>
        </p:nvSpPr>
        <p:spPr/>
        <p:txBody>
          <a:bodyPr/>
          <a:lstStyle/>
          <a:p>
            <a:fld id="{ABCA2233-B2E7-45AF-B596-D2527ABE155C}" type="slidenum">
              <a:rPr lang="ko-KR" altLang="en-US" smtClean="0"/>
              <a:t>7</a:t>
            </a:fld>
            <a:endParaRPr lang="ko-KR" altLang="en-US"/>
          </a:p>
        </p:txBody>
      </p:sp>
      <p:pic>
        <p:nvPicPr>
          <p:cNvPr id="18" name="Picture 4" descr="C:\Users\분석과1\Desktop\himawari8_ahi_le1b_ch13_ko020ps_20160717150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 y="1341248"/>
            <a:ext cx="4320000" cy="432000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5" descr="C:\Users\분석과1\Desktop\coms_mi_le2_ca_k_20160717150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60032" y="1329854"/>
            <a:ext cx="4106149" cy="4106149"/>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4861482" y="1319282"/>
            <a:ext cx="1877398" cy="261610"/>
          </a:xfrm>
          <a:prstGeom prst="rect">
            <a:avLst/>
          </a:prstGeom>
          <a:solidFill>
            <a:srgbClr val="FFFF00"/>
          </a:solidFill>
        </p:spPr>
        <p:txBody>
          <a:bodyPr wrap="square" rtlCol="0">
            <a:spAutoFit/>
          </a:bodyPr>
          <a:lstStyle/>
          <a:p>
            <a:pPr algn="ctr"/>
            <a:r>
              <a:rPr lang="en-US" altLang="ko-KR" sz="1050" dirty="0"/>
              <a:t>COMS </a:t>
            </a:r>
            <a:r>
              <a:rPr lang="en-US" altLang="ko-KR" sz="1050" dirty="0" smtClean="0"/>
              <a:t>TCC</a:t>
            </a:r>
            <a:endParaRPr lang="ko-KR" altLang="en-US" sz="1050" dirty="0"/>
          </a:p>
        </p:txBody>
      </p:sp>
      <p:grpSp>
        <p:nvGrpSpPr>
          <p:cNvPr id="31" name="그룹 30"/>
          <p:cNvGrpSpPr/>
          <p:nvPr/>
        </p:nvGrpSpPr>
        <p:grpSpPr>
          <a:xfrm>
            <a:off x="5968209" y="5517232"/>
            <a:ext cx="2204191" cy="1248549"/>
            <a:chOff x="5968209" y="5589240"/>
            <a:chExt cx="2204191" cy="1248549"/>
          </a:xfrm>
        </p:grpSpPr>
        <p:sp>
          <p:nvSpPr>
            <p:cNvPr id="32" name="직사각형 31"/>
            <p:cNvSpPr/>
            <p:nvPr/>
          </p:nvSpPr>
          <p:spPr>
            <a:xfrm>
              <a:off x="5968209" y="5619728"/>
              <a:ext cx="403991" cy="216024"/>
            </a:xfrm>
            <a:prstGeom prst="rect">
              <a:avLst/>
            </a:prstGeom>
            <a:solidFill>
              <a:schemeClr val="bg1"/>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3" name="직사각형 32"/>
            <p:cNvSpPr/>
            <p:nvPr/>
          </p:nvSpPr>
          <p:spPr>
            <a:xfrm>
              <a:off x="5968209" y="5947469"/>
              <a:ext cx="403991" cy="216024"/>
            </a:xfrm>
            <a:prstGeom prst="rect">
              <a:avLst/>
            </a:prstGeom>
            <a:solidFill>
              <a:srgbClr val="CCECFF"/>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4" name="직사각형 33"/>
            <p:cNvSpPr/>
            <p:nvPr/>
          </p:nvSpPr>
          <p:spPr>
            <a:xfrm>
              <a:off x="5968209" y="6267800"/>
              <a:ext cx="403991" cy="216024"/>
            </a:xfrm>
            <a:prstGeom prst="rect">
              <a:avLst/>
            </a:prstGeom>
            <a:solidFill>
              <a:srgbClr val="4D94B7"/>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5" name="직사각형 34"/>
            <p:cNvSpPr/>
            <p:nvPr/>
          </p:nvSpPr>
          <p:spPr>
            <a:xfrm>
              <a:off x="5968209" y="6591278"/>
              <a:ext cx="403991" cy="216024"/>
            </a:xfrm>
            <a:prstGeom prst="rect">
              <a:avLst/>
            </a:prstGeom>
            <a:solidFill>
              <a:srgbClr val="355A73"/>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6" name="TextBox 35"/>
            <p:cNvSpPr txBox="1"/>
            <p:nvPr/>
          </p:nvSpPr>
          <p:spPr>
            <a:xfrm>
              <a:off x="6384930" y="5589240"/>
              <a:ext cx="1787470" cy="276999"/>
            </a:xfrm>
            <a:prstGeom prst="rect">
              <a:avLst/>
            </a:prstGeom>
            <a:noFill/>
          </p:spPr>
          <p:txBody>
            <a:bodyPr wrap="square" rtlCol="0">
              <a:spAutoFit/>
            </a:bodyPr>
            <a:lstStyle/>
            <a:p>
              <a:r>
                <a:rPr lang="en-US" altLang="ko-KR" sz="1200" dirty="0"/>
                <a:t>Clear</a:t>
              </a:r>
              <a:r>
                <a:rPr lang="ko-KR" altLang="en-US" sz="1200" dirty="0"/>
                <a:t> </a:t>
              </a:r>
              <a:r>
                <a:rPr lang="en-US" altLang="ko-KR" sz="1200" dirty="0"/>
                <a:t>(0~2)</a:t>
              </a:r>
              <a:endParaRPr lang="ko-KR" altLang="en-US" sz="1200" dirty="0"/>
            </a:p>
          </p:txBody>
        </p:sp>
        <p:sp>
          <p:nvSpPr>
            <p:cNvPr id="37" name="TextBox 36"/>
            <p:cNvSpPr txBox="1"/>
            <p:nvPr/>
          </p:nvSpPr>
          <p:spPr>
            <a:xfrm>
              <a:off x="6384930" y="5916981"/>
              <a:ext cx="1787470" cy="276999"/>
            </a:xfrm>
            <a:prstGeom prst="rect">
              <a:avLst/>
            </a:prstGeom>
            <a:noFill/>
          </p:spPr>
          <p:txBody>
            <a:bodyPr wrap="square" rtlCol="0">
              <a:spAutoFit/>
            </a:bodyPr>
            <a:lstStyle/>
            <a:p>
              <a:r>
                <a:rPr lang="en-US" altLang="ko-KR" sz="1200" dirty="0"/>
                <a:t>Partly Cloudy</a:t>
              </a:r>
              <a:r>
                <a:rPr lang="ko-KR" altLang="en-US" sz="1200" dirty="0"/>
                <a:t> </a:t>
              </a:r>
              <a:r>
                <a:rPr lang="en-US" altLang="ko-KR" sz="1200" dirty="0"/>
                <a:t>(3~5)</a:t>
              </a:r>
              <a:endParaRPr lang="ko-KR" altLang="en-US" sz="1200" dirty="0"/>
            </a:p>
          </p:txBody>
        </p:sp>
        <p:sp>
          <p:nvSpPr>
            <p:cNvPr id="38" name="TextBox 37"/>
            <p:cNvSpPr txBox="1"/>
            <p:nvPr/>
          </p:nvSpPr>
          <p:spPr>
            <a:xfrm>
              <a:off x="6384930" y="6237312"/>
              <a:ext cx="1787470" cy="276999"/>
            </a:xfrm>
            <a:prstGeom prst="rect">
              <a:avLst/>
            </a:prstGeom>
            <a:noFill/>
          </p:spPr>
          <p:txBody>
            <a:bodyPr wrap="square" rtlCol="0">
              <a:spAutoFit/>
            </a:bodyPr>
            <a:lstStyle/>
            <a:p>
              <a:r>
                <a:rPr lang="en-US" altLang="ko-KR" sz="1200" dirty="0"/>
                <a:t>Mostly Cloudy</a:t>
              </a:r>
              <a:r>
                <a:rPr lang="ko-KR" altLang="en-US" sz="1200" dirty="0"/>
                <a:t> </a:t>
              </a:r>
              <a:r>
                <a:rPr lang="en-US" altLang="ko-KR" sz="1200" dirty="0"/>
                <a:t>(6~8)</a:t>
              </a:r>
              <a:endParaRPr lang="ko-KR" altLang="en-US" sz="1200" dirty="0"/>
            </a:p>
          </p:txBody>
        </p:sp>
        <p:sp>
          <p:nvSpPr>
            <p:cNvPr id="39" name="TextBox 38"/>
            <p:cNvSpPr txBox="1"/>
            <p:nvPr/>
          </p:nvSpPr>
          <p:spPr>
            <a:xfrm>
              <a:off x="6384930" y="6560790"/>
              <a:ext cx="1787470" cy="276999"/>
            </a:xfrm>
            <a:prstGeom prst="rect">
              <a:avLst/>
            </a:prstGeom>
            <a:noFill/>
          </p:spPr>
          <p:txBody>
            <a:bodyPr wrap="square" rtlCol="0">
              <a:spAutoFit/>
            </a:bodyPr>
            <a:lstStyle/>
            <a:p>
              <a:r>
                <a:rPr lang="en-US" altLang="ko-KR" sz="1200" dirty="0"/>
                <a:t>Cloudy</a:t>
              </a:r>
              <a:r>
                <a:rPr lang="ko-KR" altLang="en-US" sz="1200" dirty="0"/>
                <a:t> </a:t>
              </a:r>
              <a:r>
                <a:rPr lang="en-US" altLang="ko-KR" sz="1200" dirty="0"/>
                <a:t>(9~10)</a:t>
              </a:r>
              <a:endParaRPr lang="ko-KR" altLang="en-US" sz="1200" dirty="0"/>
            </a:p>
          </p:txBody>
        </p:sp>
      </p:grpSp>
      <p:sp>
        <p:nvSpPr>
          <p:cNvPr id="40" name="TextBox 39"/>
          <p:cNvSpPr txBox="1"/>
          <p:nvPr/>
        </p:nvSpPr>
        <p:spPr>
          <a:xfrm>
            <a:off x="179512" y="980728"/>
            <a:ext cx="4490276" cy="338554"/>
          </a:xfrm>
          <a:prstGeom prst="rect">
            <a:avLst/>
          </a:prstGeom>
          <a:noFill/>
        </p:spPr>
        <p:txBody>
          <a:bodyPr wrap="square" rtlCol="0">
            <a:spAutoFit/>
          </a:bodyPr>
          <a:lstStyle/>
          <a:p>
            <a:pPr marL="285750" indent="-285750">
              <a:buFont typeface="Arial" pitchFamily="34" charset="0"/>
              <a:buChar char="•"/>
            </a:pPr>
            <a:r>
              <a:rPr lang="en-US" altLang="ko-KR" sz="1600" dirty="0" smtClean="0">
                <a:latin typeface="+mj-lt"/>
              </a:rPr>
              <a:t>17</a:t>
            </a:r>
            <a:r>
              <a:rPr lang="en-US" altLang="ko-KR" sz="1600" baseline="30000" dirty="0" smtClean="0">
                <a:latin typeface="+mj-lt"/>
              </a:rPr>
              <a:t>th</a:t>
            </a:r>
            <a:r>
              <a:rPr lang="en-US" altLang="ko-KR" sz="1600" dirty="0" smtClean="0">
                <a:latin typeface="+mj-lt"/>
              </a:rPr>
              <a:t> July 2016 15UTC</a:t>
            </a:r>
            <a:endParaRPr lang="ko-KR" altLang="en-US" sz="1600" dirty="0">
              <a:latin typeface="+mj-lt"/>
            </a:endParaRPr>
          </a:p>
        </p:txBody>
      </p:sp>
      <p:sp>
        <p:nvSpPr>
          <p:cNvPr id="41" name="TextBox 40"/>
          <p:cNvSpPr txBox="1"/>
          <p:nvPr/>
        </p:nvSpPr>
        <p:spPr>
          <a:xfrm>
            <a:off x="251520" y="1341248"/>
            <a:ext cx="1877398" cy="261610"/>
          </a:xfrm>
          <a:prstGeom prst="rect">
            <a:avLst/>
          </a:prstGeom>
          <a:solidFill>
            <a:srgbClr val="FFFF00"/>
          </a:solidFill>
        </p:spPr>
        <p:txBody>
          <a:bodyPr wrap="square" rtlCol="0">
            <a:spAutoFit/>
          </a:bodyPr>
          <a:lstStyle/>
          <a:p>
            <a:pPr algn="ctr"/>
            <a:r>
              <a:rPr lang="en-US" altLang="ko-KR" sz="1050" dirty="0" smtClean="0"/>
              <a:t>IR image</a:t>
            </a:r>
            <a:endParaRPr lang="ko-KR" altLang="en-US" sz="1050" dirty="0"/>
          </a:p>
        </p:txBody>
      </p:sp>
      <p:sp>
        <p:nvSpPr>
          <p:cNvPr id="44" name="직사각형 43"/>
          <p:cNvSpPr/>
          <p:nvPr/>
        </p:nvSpPr>
        <p:spPr>
          <a:xfrm>
            <a:off x="1620044" y="2780928"/>
            <a:ext cx="1584176" cy="1944216"/>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5" name="직사각형 44"/>
          <p:cNvSpPr/>
          <p:nvPr/>
        </p:nvSpPr>
        <p:spPr>
          <a:xfrm>
            <a:off x="6121018" y="2598385"/>
            <a:ext cx="1584176" cy="1944216"/>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20190101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직사각형 28"/>
          <p:cNvSpPr/>
          <p:nvPr/>
        </p:nvSpPr>
        <p:spPr>
          <a:xfrm>
            <a:off x="0" y="-27384"/>
            <a:ext cx="9144000" cy="86409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TextBox 6"/>
          <p:cNvSpPr txBox="1"/>
          <p:nvPr/>
        </p:nvSpPr>
        <p:spPr>
          <a:xfrm>
            <a:off x="87057" y="138698"/>
            <a:ext cx="9165463" cy="523220"/>
          </a:xfrm>
          <a:prstGeom prst="rect">
            <a:avLst/>
          </a:prstGeom>
          <a:noFill/>
        </p:spPr>
        <p:txBody>
          <a:bodyPr wrap="square" rtlCol="0">
            <a:spAutoFit/>
          </a:bodyPr>
          <a:lstStyle/>
          <a:p>
            <a:r>
              <a:rPr lang="en-US" altLang="ko-KR" sz="2800" b="1" dirty="0" smtClean="0">
                <a:solidFill>
                  <a:schemeClr val="bg1"/>
                </a:solidFill>
                <a:latin typeface="Calibri" panose="020F0502020204030204" pitchFamily="34" charset="0"/>
                <a:ea typeface="HY견고딕" panose="02030600000101010101" pitchFamily="18" charset="-127"/>
              </a:rPr>
              <a:t>Performance of operational CA from COMS</a:t>
            </a:r>
            <a:endParaRPr lang="en-US" altLang="ko-KR" sz="2400" b="1" dirty="0">
              <a:solidFill>
                <a:schemeClr val="bg1"/>
              </a:solidFill>
              <a:latin typeface="Calibri" panose="020F0502020204030204" pitchFamily="34" charset="0"/>
              <a:ea typeface="HY견고딕" panose="02030600000101010101" pitchFamily="18" charset="-127"/>
            </a:endParaRPr>
          </a:p>
        </p:txBody>
      </p:sp>
      <p:sp>
        <p:nvSpPr>
          <p:cNvPr id="2" name="슬라이드 번호 개체 틀 1"/>
          <p:cNvSpPr>
            <a:spLocks noGrp="1"/>
          </p:cNvSpPr>
          <p:nvPr>
            <p:ph type="sldNum" sz="quarter" idx="12"/>
          </p:nvPr>
        </p:nvSpPr>
        <p:spPr/>
        <p:txBody>
          <a:bodyPr/>
          <a:lstStyle/>
          <a:p>
            <a:fld id="{ABCA2233-B2E7-45AF-B596-D2527ABE155C}" type="slidenum">
              <a:rPr lang="ko-KR" altLang="en-US" smtClean="0"/>
              <a:t>8</a:t>
            </a:fld>
            <a:endParaRPr lang="ko-KR" altLang="en-US"/>
          </a:p>
        </p:txBody>
      </p:sp>
      <p:sp>
        <p:nvSpPr>
          <p:cNvPr id="11" name="모서리가 둥근 직사각형 10"/>
          <p:cNvSpPr/>
          <p:nvPr/>
        </p:nvSpPr>
        <p:spPr>
          <a:xfrm>
            <a:off x="323528" y="898399"/>
            <a:ext cx="8460940" cy="1975009"/>
          </a:xfrm>
          <a:prstGeom prst="roundRect">
            <a:avLst/>
          </a:prstGeom>
          <a:solidFill>
            <a:schemeClr val="accent5">
              <a:lumMod val="40000"/>
              <a:lumOff val="60000"/>
            </a:schemeClr>
          </a:solidFill>
        </p:spPr>
        <p:txBody>
          <a:bodyPr wrap="square">
            <a:spAutoFit/>
          </a:bodyPr>
          <a:lstStyle/>
          <a:p>
            <a:pPr marL="88900" indent="-88900"/>
            <a:r>
              <a:rPr lang="en-US" altLang="ko-KR" sz="1500" dirty="0" smtClean="0">
                <a:solidFill>
                  <a:srgbClr val="002060"/>
                </a:solidFill>
                <a:latin typeface="Calibri" panose="020F0502020204030204" pitchFamily="34" charset="0"/>
                <a:cs typeface="Calibri" panose="020F0502020204030204" pitchFamily="34" charset="0"/>
              </a:rPr>
              <a:t>- </a:t>
            </a:r>
            <a:r>
              <a:rPr lang="en-US" altLang="ko-KR" sz="1500" dirty="0">
                <a:latin typeface="Calibri" panose="020F0502020204030204" pitchFamily="34" charset="0"/>
                <a:cs typeface="Calibri" panose="020F0502020204030204" pitchFamily="34" charset="0"/>
              </a:rPr>
              <a:t>COMS retrieved </a:t>
            </a:r>
            <a:r>
              <a:rPr lang="en-US" altLang="ko-KR" sz="1500" b="1" dirty="0">
                <a:latin typeface="Calibri" panose="020F0502020204030204" pitchFamily="34" charset="0"/>
                <a:cs typeface="Calibri" panose="020F0502020204030204" pitchFamily="34" charset="0"/>
              </a:rPr>
              <a:t>CA was compared with </a:t>
            </a:r>
            <a:r>
              <a:rPr lang="en-US" altLang="ko-KR" sz="1500" b="1" dirty="0" smtClean="0">
                <a:latin typeface="Calibri" panose="020F0502020204030204" pitchFamily="34" charset="0"/>
                <a:cs typeface="Calibri" panose="020F0502020204030204" pitchFamily="34" charset="0"/>
              </a:rPr>
              <a:t>ground </a:t>
            </a:r>
            <a:r>
              <a:rPr lang="en-US" altLang="ko-KR" sz="1500" b="1" dirty="0">
                <a:latin typeface="Calibri" panose="020F0502020204030204" pitchFamily="34" charset="0"/>
                <a:cs typeface="Calibri" panose="020F0502020204030204" pitchFamily="34" charset="0"/>
              </a:rPr>
              <a:t>observation </a:t>
            </a:r>
            <a:r>
              <a:rPr lang="en-US" altLang="ko-KR" sz="1500" b="1" dirty="0" smtClean="0">
                <a:latin typeface="Calibri" panose="020F0502020204030204" pitchFamily="34" charset="0"/>
                <a:cs typeface="Calibri" panose="020F0502020204030204" pitchFamily="34" charset="0"/>
              </a:rPr>
              <a:t>TCC (CA) </a:t>
            </a:r>
            <a:r>
              <a:rPr lang="en-US" altLang="ko-KR" sz="1500" b="1" dirty="0">
                <a:latin typeface="Calibri" panose="020F0502020204030204" pitchFamily="34" charset="0"/>
                <a:cs typeface="Calibri" panose="020F0502020204030204" pitchFamily="34" charset="0"/>
              </a:rPr>
              <a:t>by humans in Seoul</a:t>
            </a:r>
            <a:r>
              <a:rPr lang="en-US" altLang="ko-KR" sz="1500" dirty="0">
                <a:latin typeface="Calibri" panose="020F0502020204030204" pitchFamily="34" charset="0"/>
                <a:cs typeface="Calibri" panose="020F0502020204030204" pitchFamily="34" charset="0"/>
              </a:rPr>
              <a:t>, Korea from Dec. 2013 to Nov. 2014 to investigate the possibility of automated observation of CA from COMS observation. </a:t>
            </a:r>
            <a:endParaRPr lang="en-US" altLang="ko-KR" sz="1500" dirty="0" smtClean="0">
              <a:latin typeface="Calibri" panose="020F0502020204030204" pitchFamily="34" charset="0"/>
              <a:cs typeface="Calibri" panose="020F0502020204030204" pitchFamily="34" charset="0"/>
            </a:endParaRPr>
          </a:p>
          <a:p>
            <a:pPr marL="88900" indent="-88900">
              <a:spcBef>
                <a:spcPts val="300"/>
              </a:spcBef>
            </a:pPr>
            <a:r>
              <a:rPr lang="en-US" altLang="ko-KR" sz="1500" dirty="0" smtClean="0">
                <a:latin typeface="Calibri" panose="020F0502020204030204" pitchFamily="34" charset="0"/>
                <a:cs typeface="Calibri" panose="020F0502020204030204" pitchFamily="34" charset="0"/>
              </a:rPr>
              <a:t>- The ground </a:t>
            </a:r>
            <a:r>
              <a:rPr lang="en-US" altLang="ko-KR" sz="1500" dirty="0">
                <a:latin typeface="Calibri" panose="020F0502020204030204" pitchFamily="34" charset="0"/>
                <a:cs typeface="Calibri" panose="020F0502020204030204" pitchFamily="34" charset="0"/>
              </a:rPr>
              <a:t>observation of </a:t>
            </a:r>
            <a:r>
              <a:rPr lang="en-US" altLang="ko-KR" sz="1500" dirty="0" smtClean="0">
                <a:latin typeface="Calibri" panose="020F0502020204030204" pitchFamily="34" charset="0"/>
                <a:cs typeface="Calibri" panose="020F0502020204030204" pitchFamily="34" charset="0"/>
              </a:rPr>
              <a:t>TCC </a:t>
            </a:r>
            <a:r>
              <a:rPr lang="en-US" altLang="ko-KR" sz="1500" dirty="0">
                <a:latin typeface="Calibri" panose="020F0502020204030204" pitchFamily="34" charset="0"/>
                <a:cs typeface="Calibri" panose="020F0502020204030204" pitchFamily="34" charset="0"/>
              </a:rPr>
              <a:t>is made </a:t>
            </a:r>
            <a:r>
              <a:rPr lang="en-US" altLang="ko-KR" sz="1500" b="1" dirty="0">
                <a:latin typeface="Calibri" panose="020F0502020204030204" pitchFamily="34" charset="0"/>
                <a:cs typeface="Calibri" panose="020F0502020204030204" pitchFamily="34" charset="0"/>
              </a:rPr>
              <a:t>every 3 hours from 12 to 18UTC</a:t>
            </a:r>
            <a:r>
              <a:rPr lang="en-US" altLang="ko-KR" sz="1500" dirty="0">
                <a:latin typeface="Calibri" panose="020F0502020204030204" pitchFamily="34" charset="0"/>
                <a:cs typeface="Calibri" panose="020F0502020204030204" pitchFamily="34" charset="0"/>
              </a:rPr>
              <a:t> and </a:t>
            </a:r>
            <a:r>
              <a:rPr lang="en-US" altLang="ko-KR" sz="1500" b="1" dirty="0">
                <a:latin typeface="Calibri" panose="020F0502020204030204" pitchFamily="34" charset="0"/>
                <a:cs typeface="Calibri" panose="020F0502020204030204" pitchFamily="34" charset="0"/>
              </a:rPr>
              <a:t>every hour for the rest of time</a:t>
            </a:r>
            <a:r>
              <a:rPr lang="en-US" altLang="ko-KR" sz="1500" dirty="0">
                <a:latin typeface="Calibri" panose="020F0502020204030204" pitchFamily="34" charset="0"/>
                <a:cs typeface="Calibri" panose="020F0502020204030204" pitchFamily="34" charset="0"/>
              </a:rPr>
              <a:t>, for ten minutes before the on-time observation hour. </a:t>
            </a:r>
            <a:endParaRPr lang="en-US" altLang="ko-KR" sz="1500" dirty="0" smtClean="0">
              <a:latin typeface="Calibri" panose="020F0502020204030204" pitchFamily="34" charset="0"/>
              <a:cs typeface="Calibri" panose="020F0502020204030204" pitchFamily="34" charset="0"/>
            </a:endParaRPr>
          </a:p>
          <a:p>
            <a:pPr marL="88900" indent="-88900">
              <a:spcBef>
                <a:spcPts val="300"/>
              </a:spcBef>
              <a:tabLst>
                <a:tab pos="452438" algn="l"/>
              </a:tabLst>
            </a:pPr>
            <a:r>
              <a:rPr lang="en-US" altLang="ko-KR" sz="1500" dirty="0" smtClean="0">
                <a:latin typeface="Calibri" panose="020F0502020204030204" pitchFamily="34" charset="0"/>
                <a:cs typeface="Calibri" panose="020F0502020204030204" pitchFamily="34" charset="0"/>
              </a:rPr>
              <a:t>- So</a:t>
            </a:r>
            <a:r>
              <a:rPr lang="en-US" altLang="ko-KR" sz="1500" dirty="0">
                <a:latin typeface="Calibri" panose="020F0502020204030204" pitchFamily="34" charset="0"/>
                <a:cs typeface="Calibri" panose="020F0502020204030204" pitchFamily="34" charset="0"/>
              </a:rPr>
              <a:t>, the collocation dataset was made by averaging 3X3 pixels of COMS </a:t>
            </a:r>
            <a:r>
              <a:rPr lang="en-US" altLang="ko-KR" sz="1500" dirty="0" smtClean="0">
                <a:latin typeface="Calibri" panose="020F0502020204030204" pitchFamily="34" charset="0"/>
                <a:cs typeface="Calibri" panose="020F0502020204030204" pitchFamily="34" charset="0"/>
              </a:rPr>
              <a:t>TCC (CA) </a:t>
            </a:r>
            <a:r>
              <a:rPr lang="en-US" altLang="ko-KR" sz="1500" dirty="0">
                <a:latin typeface="Calibri" panose="020F0502020204030204" pitchFamily="34" charset="0"/>
                <a:cs typeface="Calibri" panose="020F0502020204030204" pitchFamily="34" charset="0"/>
              </a:rPr>
              <a:t>from the closest ground observation station within 15 minutes before the ground observation time</a:t>
            </a:r>
            <a:endParaRPr lang="ko-KR" altLang="ko-KR" sz="1500" dirty="0">
              <a:latin typeface="Calibri" panose="020F0502020204030204" pitchFamily="34" charset="0"/>
              <a:cs typeface="Calibri" panose="020F0502020204030204" pitchFamily="34" charset="0"/>
            </a:endParaRPr>
          </a:p>
        </p:txBody>
      </p:sp>
      <p:sp>
        <p:nvSpPr>
          <p:cNvPr id="12" name="직사각형 11"/>
          <p:cNvSpPr/>
          <p:nvPr/>
        </p:nvSpPr>
        <p:spPr>
          <a:xfrm>
            <a:off x="4211960" y="3140968"/>
            <a:ext cx="4572508" cy="2298065"/>
          </a:xfrm>
          <a:prstGeom prst="rect">
            <a:avLst/>
          </a:prstGeom>
          <a:solidFill>
            <a:schemeClr val="accent6">
              <a:lumMod val="20000"/>
              <a:lumOff val="80000"/>
            </a:schemeClr>
          </a:solidFill>
          <a:effectLst>
            <a:outerShdw blurRad="50800" dist="38100" dir="2700000" algn="tl" rotWithShape="0">
              <a:prstClr val="black">
                <a:alpha val="40000"/>
              </a:prstClr>
            </a:outerShdw>
          </a:effectLst>
        </p:spPr>
        <p:txBody>
          <a:bodyPr wrap="square">
            <a:spAutoFit/>
          </a:bodyPr>
          <a:lstStyle/>
          <a:p>
            <a:pPr marL="88900" indent="-88900" algn="just"/>
            <a:r>
              <a:rPr lang="en-US" altLang="ko-KR" sz="1500" dirty="0" smtClean="0">
                <a:latin typeface="Calibri" panose="020F0502020204030204" pitchFamily="34" charset="0"/>
                <a:cs typeface="Calibri" panose="020F0502020204030204" pitchFamily="34" charset="0"/>
              </a:rPr>
              <a:t>- CA </a:t>
            </a:r>
            <a:r>
              <a:rPr lang="en-US" altLang="ko-KR" sz="1500" dirty="0">
                <a:latin typeface="Calibri" panose="020F0502020204030204" pitchFamily="34" charset="0"/>
                <a:cs typeface="Calibri" panose="020F0502020204030204" pitchFamily="34" charset="0"/>
              </a:rPr>
              <a:t>derived from the COMS algorithm compares quite well with CA from visual observation with a </a:t>
            </a:r>
            <a:r>
              <a:rPr lang="en-US" altLang="ko-KR" sz="1500" b="1" dirty="0">
                <a:latin typeface="Calibri" panose="020F0502020204030204" pitchFamily="34" charset="0"/>
                <a:cs typeface="Calibri" panose="020F0502020204030204" pitchFamily="34" charset="0"/>
              </a:rPr>
              <a:t>correlation coefficient of 0.85</a:t>
            </a:r>
            <a:r>
              <a:rPr lang="en-US" altLang="ko-KR" sz="1500" dirty="0">
                <a:latin typeface="Calibri" panose="020F0502020204030204" pitchFamily="34" charset="0"/>
                <a:cs typeface="Calibri" panose="020F0502020204030204" pitchFamily="34" charset="0"/>
              </a:rPr>
              <a:t>, even though the COMS overestimates CA with Bias and RMSE of 0.51 and 2.33 respectively. </a:t>
            </a:r>
            <a:endParaRPr lang="en-US" altLang="ko-KR" sz="1500" dirty="0" smtClean="0">
              <a:latin typeface="Calibri" panose="020F0502020204030204" pitchFamily="34" charset="0"/>
              <a:cs typeface="Calibri" panose="020F0502020204030204" pitchFamily="34" charset="0"/>
            </a:endParaRPr>
          </a:p>
          <a:p>
            <a:pPr marL="88900" indent="-88900">
              <a:spcBef>
                <a:spcPts val="1000"/>
              </a:spcBef>
            </a:pPr>
            <a:r>
              <a:rPr lang="en-US" altLang="ko-KR" sz="1500" dirty="0" smtClean="0">
                <a:latin typeface="Calibri" panose="020F0502020204030204" pitchFamily="34" charset="0"/>
                <a:cs typeface="Calibri" panose="020F0502020204030204" pitchFamily="34" charset="0"/>
              </a:rPr>
              <a:t>- However</a:t>
            </a:r>
            <a:r>
              <a:rPr lang="en-US" altLang="ko-KR" sz="1500" dirty="0">
                <a:latin typeface="Calibri" panose="020F0502020204030204" pitchFamily="34" charset="0"/>
                <a:cs typeface="Calibri" panose="020F0502020204030204" pitchFamily="34" charset="0"/>
              </a:rPr>
              <a:t>, </a:t>
            </a:r>
            <a:r>
              <a:rPr lang="en-US" altLang="ko-KR" sz="1500" b="1" dirty="0">
                <a:solidFill>
                  <a:srgbClr val="FF0000"/>
                </a:solidFill>
                <a:latin typeface="Calibri" panose="020F0502020204030204" pitchFamily="34" charset="0"/>
                <a:cs typeface="Calibri" panose="020F0502020204030204" pitchFamily="34" charset="0"/>
              </a:rPr>
              <a:t>the frequencies of CA from the COMS are mostly concentrated in 0 (clear) and 1 (cloudy)</a:t>
            </a:r>
            <a:r>
              <a:rPr lang="en-US" altLang="ko-KR" sz="1500" dirty="0">
                <a:latin typeface="Calibri" panose="020F0502020204030204" pitchFamily="34" charset="0"/>
                <a:cs typeface="Calibri" panose="020F0502020204030204" pitchFamily="34" charset="0"/>
              </a:rPr>
              <a:t>, which may be caused by the spatial resolution of the COMS and the difference of observation method. </a:t>
            </a:r>
            <a:endParaRPr lang="en-US" altLang="ko-KR" sz="1500" dirty="0" smtClean="0">
              <a:latin typeface="Calibri" panose="020F0502020204030204" pitchFamily="34" charset="0"/>
              <a:cs typeface="Calibri" panose="020F0502020204030204" pitchFamily="34" charset="0"/>
            </a:endParaRPr>
          </a:p>
        </p:txBody>
      </p:sp>
      <p:grpSp>
        <p:nvGrpSpPr>
          <p:cNvPr id="13" name="그룹 12"/>
          <p:cNvGrpSpPr/>
          <p:nvPr/>
        </p:nvGrpSpPr>
        <p:grpSpPr>
          <a:xfrm>
            <a:off x="467544" y="2996952"/>
            <a:ext cx="3323499" cy="3104050"/>
            <a:chOff x="-65252" y="0"/>
            <a:chExt cx="3799192" cy="3466146"/>
          </a:xfrm>
        </p:grpSpPr>
        <p:pic>
          <p:nvPicPr>
            <p:cNvPr id="14" name="그림 13" descr="ImageMagick: coms_mi_ca_zzz_m_f20010_cn_20131201_108.ps"/>
            <p:cNvPicPr>
              <a:picLocks noChangeAspect="1"/>
            </p:cNvPicPr>
            <p:nvPr/>
          </p:nvPicPr>
          <p:blipFill rotWithShape="1">
            <a:blip r:embed="rId3">
              <a:extLst>
                <a:ext uri="{28A0092B-C50C-407E-A947-70E740481C1C}">
                  <a14:useLocalDpi xmlns:a14="http://schemas.microsoft.com/office/drawing/2010/main" val="0"/>
                </a:ext>
              </a:extLst>
            </a:blip>
            <a:srcRect l="5776" t="4865" r="2808" b="3230"/>
            <a:stretch/>
          </p:blipFill>
          <p:spPr>
            <a:xfrm>
              <a:off x="-65252" y="0"/>
              <a:ext cx="3799192" cy="3466146"/>
            </a:xfrm>
            <a:prstGeom prst="rect">
              <a:avLst/>
            </a:prstGeom>
          </p:spPr>
        </p:pic>
        <p:sp>
          <p:nvSpPr>
            <p:cNvPr id="20" name="직사각형 19"/>
            <p:cNvSpPr/>
            <p:nvPr/>
          </p:nvSpPr>
          <p:spPr>
            <a:xfrm>
              <a:off x="2194534" y="153444"/>
              <a:ext cx="504056" cy="144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en-US" sz="1050" kern="100">
                  <a:effectLst/>
                  <a:latin typeface="Century"/>
                  <a:ea typeface="MS Mincho"/>
                  <a:cs typeface="Times New Roman"/>
                </a:rPr>
                <a:t> </a:t>
              </a:r>
              <a:endParaRPr lang="ko-KR" sz="1050" kern="100">
                <a:effectLst/>
                <a:latin typeface="Century"/>
                <a:ea typeface="MS Mincho"/>
                <a:cs typeface="Times New Roman"/>
              </a:endParaRPr>
            </a:p>
          </p:txBody>
        </p:sp>
      </p:grpSp>
      <p:sp>
        <p:nvSpPr>
          <p:cNvPr id="21" name="직사각형 20"/>
          <p:cNvSpPr/>
          <p:nvPr/>
        </p:nvSpPr>
        <p:spPr>
          <a:xfrm>
            <a:off x="121246" y="6165304"/>
            <a:ext cx="3514650" cy="646331"/>
          </a:xfrm>
          <a:prstGeom prst="rect">
            <a:avLst/>
          </a:prstGeom>
          <a:solidFill>
            <a:schemeClr val="bg1"/>
          </a:solidFill>
        </p:spPr>
        <p:txBody>
          <a:bodyPr wrap="square">
            <a:spAutoFit/>
          </a:bodyPr>
          <a:lstStyle/>
          <a:p>
            <a:pPr algn="just"/>
            <a:r>
              <a:rPr lang="en-US" altLang="ko-KR" sz="1200" dirty="0" smtClean="0">
                <a:latin typeface="Calibri" panose="020F0502020204030204" pitchFamily="34" charset="0"/>
                <a:cs typeface="Calibri" panose="020F0502020204030204" pitchFamily="34" charset="0"/>
              </a:rPr>
              <a:t>Comparison </a:t>
            </a:r>
            <a:r>
              <a:rPr lang="en-US" altLang="ko-KR" sz="1200" dirty="0">
                <a:latin typeface="Calibri" panose="020F0502020204030204" pitchFamily="34" charset="0"/>
                <a:cs typeface="Calibri" panose="020F0502020204030204" pitchFamily="34" charset="0"/>
              </a:rPr>
              <a:t>of the number density distribution between operational CA from the COMS and visual observation CA in Seoul from Dec. 2013 to Nov. 2014.</a:t>
            </a:r>
            <a:endParaRPr lang="ko-KR" altLang="ko-KR" sz="1200" dirty="0">
              <a:effectLst/>
              <a:latin typeface="Calibri" panose="020F0502020204030204" pitchFamily="34" charset="0"/>
              <a:cs typeface="Calibri" panose="020F0502020204030204" pitchFamily="34" charset="0"/>
            </a:endParaRPr>
          </a:p>
        </p:txBody>
      </p:sp>
      <p:pic>
        <p:nvPicPr>
          <p:cNvPr id="5" name="그림 4"/>
          <p:cNvPicPr>
            <a:picLocks noChangeAspect="1"/>
          </p:cNvPicPr>
          <p:nvPr/>
        </p:nvPicPr>
        <p:blipFill>
          <a:blip r:embed="rId4"/>
          <a:stretch>
            <a:fillRect/>
          </a:stretch>
        </p:blipFill>
        <p:spPr>
          <a:xfrm>
            <a:off x="4129712" y="3026742"/>
            <a:ext cx="4737003" cy="3066554"/>
          </a:xfrm>
          <a:prstGeom prst="rect">
            <a:avLst/>
          </a:prstGeom>
        </p:spPr>
      </p:pic>
      <p:sp>
        <p:nvSpPr>
          <p:cNvPr id="25" name="직사각형 24"/>
          <p:cNvSpPr/>
          <p:nvPr/>
        </p:nvSpPr>
        <p:spPr>
          <a:xfrm>
            <a:off x="4548816" y="6143407"/>
            <a:ext cx="4137984" cy="276999"/>
          </a:xfrm>
          <a:prstGeom prst="rect">
            <a:avLst/>
          </a:prstGeom>
        </p:spPr>
        <p:txBody>
          <a:bodyPr wrap="square">
            <a:spAutoFit/>
          </a:bodyPr>
          <a:lstStyle/>
          <a:p>
            <a:r>
              <a:rPr lang="en-US" altLang="ko-KR" sz="1200" dirty="0" smtClean="0">
                <a:latin typeface="Calibri" panose="020F0502020204030204" pitchFamily="34" charset="0"/>
                <a:cs typeface="Calibri" panose="020F0502020204030204" pitchFamily="34" charset="0"/>
              </a:rPr>
              <a:t>※ 0, </a:t>
            </a:r>
            <a:r>
              <a:rPr lang="en-US" altLang="ko-KR" sz="1200" dirty="0" smtClean="0">
                <a:latin typeface="Calibri" panose="020F0502020204030204" pitchFamily="34" charset="0"/>
                <a:ea typeface="맑은 고딕" panose="020B0503020000020004" pitchFamily="50" charset="-127"/>
                <a:cs typeface="Calibri" panose="020F0502020204030204" pitchFamily="34" charset="0"/>
              </a:rPr>
              <a:t>±1</a:t>
            </a:r>
            <a:r>
              <a:rPr lang="en-US" altLang="ko-KR" sz="1200" dirty="0">
                <a:latin typeface="Calibri" panose="020F0502020204030204" pitchFamily="34" charset="0"/>
                <a:cs typeface="Calibri" panose="020F0502020204030204" pitchFamily="34" charset="0"/>
              </a:rPr>
              <a:t>, </a:t>
            </a:r>
            <a:r>
              <a:rPr lang="en-US" altLang="ko-KR" sz="1200" dirty="0" smtClean="0">
                <a:latin typeface="Calibri" panose="020F0502020204030204" pitchFamily="34" charset="0"/>
                <a:cs typeface="Calibri" panose="020F0502020204030204" pitchFamily="34" charset="0"/>
              </a:rPr>
              <a:t>±2 </a:t>
            </a:r>
            <a:r>
              <a:rPr lang="en-US" altLang="ko-KR" sz="1200" dirty="0" smtClean="0">
                <a:latin typeface="Calibri" panose="020F0502020204030204" pitchFamily="34" charset="0"/>
                <a:cs typeface="Calibri" panose="020F0502020204030204" pitchFamily="34" charset="0"/>
                <a:sym typeface="Wingdings" panose="05000000000000000000" pitchFamily="2" charset="2"/>
              </a:rPr>
              <a:t> difference btw. </a:t>
            </a:r>
            <a:r>
              <a:rPr lang="en-US" altLang="ko-KR" sz="1200" dirty="0" err="1" smtClean="0">
                <a:latin typeface="Calibri" panose="020F0502020204030204" pitchFamily="34" charset="0"/>
                <a:cs typeface="Calibri" panose="020F0502020204030204" pitchFamily="34" charset="0"/>
                <a:sym typeface="Wingdings" panose="05000000000000000000" pitchFamily="2" charset="2"/>
              </a:rPr>
              <a:t>Grd</a:t>
            </a:r>
            <a:r>
              <a:rPr lang="en-US" altLang="ko-KR" sz="1200" dirty="0">
                <a:latin typeface="Calibri" panose="020F0502020204030204" pitchFamily="34" charset="0"/>
                <a:cs typeface="Calibri" panose="020F0502020204030204" pitchFamily="34" charset="0"/>
                <a:sym typeface="Wingdings" panose="05000000000000000000" pitchFamily="2" charset="2"/>
              </a:rPr>
              <a:t>-</a:t>
            </a:r>
            <a:r>
              <a:rPr lang="en-US" altLang="ko-KR" sz="1200" dirty="0" smtClean="0">
                <a:latin typeface="Calibri" panose="020F0502020204030204" pitchFamily="34" charset="0"/>
                <a:cs typeface="Calibri" panose="020F0502020204030204" pitchFamily="34" charset="0"/>
                <a:sym typeface="Wingdings" panose="05000000000000000000" pitchFamily="2" charset="2"/>
              </a:rPr>
              <a:t>TCC and Satellite-TCC</a:t>
            </a:r>
            <a:endParaRPr lang="ko-KR" altLang="en-US"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633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직사각형 28"/>
          <p:cNvSpPr/>
          <p:nvPr/>
        </p:nvSpPr>
        <p:spPr>
          <a:xfrm>
            <a:off x="0" y="-27384"/>
            <a:ext cx="9144000" cy="86409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TextBox 6"/>
          <p:cNvSpPr txBox="1"/>
          <p:nvPr/>
        </p:nvSpPr>
        <p:spPr>
          <a:xfrm>
            <a:off x="87057" y="138698"/>
            <a:ext cx="9165463" cy="523220"/>
          </a:xfrm>
          <a:prstGeom prst="rect">
            <a:avLst/>
          </a:prstGeom>
          <a:noFill/>
        </p:spPr>
        <p:txBody>
          <a:bodyPr wrap="square" rtlCol="0">
            <a:spAutoFit/>
          </a:bodyPr>
          <a:lstStyle/>
          <a:p>
            <a:r>
              <a:rPr lang="en-US" altLang="ko-KR" sz="2800" b="1" dirty="0" smtClean="0">
                <a:solidFill>
                  <a:schemeClr val="bg1"/>
                </a:solidFill>
                <a:latin typeface="Calibri" panose="020F0502020204030204" pitchFamily="34" charset="0"/>
                <a:ea typeface="HY견고딕" panose="02030600000101010101" pitchFamily="18" charset="-127"/>
              </a:rPr>
              <a:t>Total Cloud Cover from Himawari-8</a:t>
            </a:r>
            <a:endParaRPr lang="en-US" altLang="ko-KR" sz="2400" b="1" dirty="0">
              <a:solidFill>
                <a:schemeClr val="bg1"/>
              </a:solidFill>
              <a:latin typeface="Calibri" panose="020F0502020204030204" pitchFamily="34" charset="0"/>
              <a:ea typeface="HY견고딕" panose="02030600000101010101" pitchFamily="18" charset="-127"/>
            </a:endParaRPr>
          </a:p>
        </p:txBody>
      </p:sp>
      <p:sp>
        <p:nvSpPr>
          <p:cNvPr id="3" name="슬라이드 번호 개체 틀 2"/>
          <p:cNvSpPr>
            <a:spLocks noGrp="1"/>
          </p:cNvSpPr>
          <p:nvPr>
            <p:ph type="sldNum" sz="quarter" idx="12"/>
          </p:nvPr>
        </p:nvSpPr>
        <p:spPr/>
        <p:txBody>
          <a:bodyPr/>
          <a:lstStyle/>
          <a:p>
            <a:fld id="{ABCA2233-B2E7-45AF-B596-D2527ABE155C}" type="slidenum">
              <a:rPr lang="ko-KR" altLang="en-US" smtClean="0"/>
              <a:t>9</a:t>
            </a:fld>
            <a:endParaRPr lang="ko-KR" altLang="en-US"/>
          </a:p>
        </p:txBody>
      </p:sp>
      <p:sp>
        <p:nvSpPr>
          <p:cNvPr id="6" name="내용 개체 틀 2"/>
          <p:cNvSpPr>
            <a:spLocks noGrp="1"/>
          </p:cNvSpPr>
          <p:nvPr>
            <p:ph idx="1"/>
          </p:nvPr>
        </p:nvSpPr>
        <p:spPr>
          <a:xfrm>
            <a:off x="179512" y="1124744"/>
            <a:ext cx="8054834" cy="432048"/>
          </a:xfrm>
        </p:spPr>
        <p:txBody>
          <a:bodyPr>
            <a:normAutofit/>
          </a:bodyPr>
          <a:lstStyle/>
          <a:p>
            <a:pPr marL="0" indent="0">
              <a:buNone/>
            </a:pPr>
            <a:r>
              <a:rPr lang="ko-KR" altLang="en-US" sz="1800" b="1" dirty="0" smtClean="0">
                <a:solidFill>
                  <a:srgbClr val="002060"/>
                </a:solidFill>
                <a:latin typeface="Calibri" panose="020F0502020204030204" pitchFamily="34" charset="0"/>
                <a:cs typeface="Calibri" panose="020F0502020204030204" pitchFamily="34" charset="0"/>
              </a:rPr>
              <a:t>◈ </a:t>
            </a:r>
            <a:r>
              <a:rPr lang="en-US" altLang="ko-KR" sz="1800" b="1" dirty="0">
                <a:solidFill>
                  <a:srgbClr val="002060"/>
                </a:solidFill>
                <a:latin typeface="Calibri" panose="020F0502020204030204" pitchFamily="34" charset="0"/>
                <a:cs typeface="Calibri" panose="020F0502020204030204" pitchFamily="34" charset="0"/>
              </a:rPr>
              <a:t>Random </a:t>
            </a:r>
            <a:r>
              <a:rPr lang="en-US" altLang="ko-KR" sz="1800" b="1" dirty="0" smtClean="0">
                <a:solidFill>
                  <a:srgbClr val="002060"/>
                </a:solidFill>
                <a:latin typeface="Calibri" panose="020F0502020204030204" pitchFamily="34" charset="0"/>
                <a:cs typeface="Calibri" panose="020F0502020204030204" pitchFamily="34" charset="0"/>
              </a:rPr>
              <a:t>Forest</a:t>
            </a:r>
            <a:endParaRPr lang="en-US" altLang="ko-KR" sz="1800" b="1" dirty="0">
              <a:solidFill>
                <a:srgbClr val="002060"/>
              </a:solidFill>
              <a:latin typeface="Calibri" panose="020F0502020204030204" pitchFamily="34" charset="0"/>
              <a:cs typeface="Calibri" panose="020F0502020204030204" pitchFamily="34" charset="0"/>
            </a:endParaRPr>
          </a:p>
        </p:txBody>
      </p:sp>
      <p:sp>
        <p:nvSpPr>
          <p:cNvPr id="8" name="직사각형 7"/>
          <p:cNvSpPr/>
          <p:nvPr/>
        </p:nvSpPr>
        <p:spPr>
          <a:xfrm>
            <a:off x="395536" y="1490985"/>
            <a:ext cx="8496944" cy="1126462"/>
          </a:xfrm>
          <a:prstGeom prst="rect">
            <a:avLst/>
          </a:prstGeom>
        </p:spPr>
        <p:txBody>
          <a:bodyPr wrap="square">
            <a:spAutoFit/>
          </a:bodyPr>
          <a:lstStyle/>
          <a:p>
            <a:pPr marL="180000" indent="-180000" algn="just">
              <a:lnSpc>
                <a:spcPct val="120000"/>
              </a:lnSpc>
              <a:buFont typeface="Wingdings" pitchFamily="2" charset="2"/>
              <a:buChar char="§"/>
            </a:pPr>
            <a:r>
              <a:rPr lang="en-US" altLang="ko-KR" sz="1400" dirty="0">
                <a:latin typeface="Calibri" panose="020F0502020204030204" pitchFamily="34" charset="0"/>
                <a:cs typeface="Calibri" panose="020F0502020204030204" pitchFamily="34" charset="0"/>
              </a:rPr>
              <a:t>Random forests </a:t>
            </a:r>
            <a:r>
              <a:rPr lang="en-US" altLang="ko-KR" sz="1400" dirty="0" smtClean="0">
                <a:latin typeface="Calibri" panose="020F0502020204030204" pitchFamily="34" charset="0"/>
                <a:cs typeface="Calibri" panose="020F0502020204030204" pitchFamily="34" charset="0"/>
              </a:rPr>
              <a:t>are </a:t>
            </a:r>
            <a:r>
              <a:rPr lang="en-US" altLang="ko-KR" sz="1400" dirty="0">
                <a:latin typeface="Calibri" panose="020F0502020204030204" pitchFamily="34" charset="0"/>
                <a:cs typeface="Calibri" panose="020F0502020204030204" pitchFamily="34" charset="0"/>
              </a:rPr>
              <a:t>an </a:t>
            </a:r>
            <a:r>
              <a:rPr lang="en-US" altLang="ko-KR" sz="1400" b="1" dirty="0">
                <a:latin typeface="Calibri" panose="020F0502020204030204" pitchFamily="34" charset="0"/>
                <a:cs typeface="Calibri" panose="020F0502020204030204" pitchFamily="34" charset="0"/>
              </a:rPr>
              <a:t>ensemble learning method</a:t>
            </a:r>
            <a:r>
              <a:rPr lang="en-US" altLang="ko-KR" sz="1400" dirty="0">
                <a:latin typeface="Calibri" panose="020F0502020204030204" pitchFamily="34" charset="0"/>
                <a:cs typeface="Calibri" panose="020F0502020204030204" pitchFamily="34" charset="0"/>
              </a:rPr>
              <a:t> for </a:t>
            </a:r>
            <a:r>
              <a:rPr lang="en-US" altLang="ko-KR" sz="1400" dirty="0">
                <a:solidFill>
                  <a:srgbClr val="FF0000"/>
                </a:solidFill>
                <a:latin typeface="Calibri" panose="020F0502020204030204" pitchFamily="34" charset="0"/>
                <a:cs typeface="Calibri" panose="020F0502020204030204" pitchFamily="34" charset="0"/>
              </a:rPr>
              <a:t>classification, regression and other </a:t>
            </a:r>
            <a:r>
              <a:rPr lang="en-US" altLang="ko-KR" sz="1400" dirty="0" smtClean="0">
                <a:solidFill>
                  <a:srgbClr val="FF0000"/>
                </a:solidFill>
                <a:latin typeface="Calibri" panose="020F0502020204030204" pitchFamily="34" charset="0"/>
                <a:cs typeface="Calibri" panose="020F0502020204030204" pitchFamily="34" charset="0"/>
              </a:rPr>
              <a:t>tasks.</a:t>
            </a:r>
          </a:p>
          <a:p>
            <a:pPr marL="180000" indent="-180000" algn="just">
              <a:lnSpc>
                <a:spcPct val="120000"/>
              </a:lnSpc>
              <a:buFont typeface="Wingdings" pitchFamily="2" charset="2"/>
              <a:buChar char="§"/>
            </a:pPr>
            <a:r>
              <a:rPr lang="en-US" altLang="ko-KR" sz="1400" dirty="0" smtClean="0">
                <a:latin typeface="Calibri" panose="020F0502020204030204" pitchFamily="34" charset="0"/>
                <a:cs typeface="Calibri" panose="020F0502020204030204" pitchFamily="34" charset="0"/>
              </a:rPr>
              <a:t>Random forests operate </a:t>
            </a:r>
            <a:r>
              <a:rPr lang="en-US" altLang="ko-KR" sz="1400" dirty="0">
                <a:latin typeface="Calibri" panose="020F0502020204030204" pitchFamily="34" charset="0"/>
                <a:cs typeface="Calibri" panose="020F0502020204030204" pitchFamily="34" charset="0"/>
              </a:rPr>
              <a:t>by constructing a multitude of decision trees at training time and outputting the </a:t>
            </a:r>
            <a:r>
              <a:rPr lang="en-US" altLang="ko-KR" sz="1400" dirty="0" smtClean="0">
                <a:latin typeface="Calibri" panose="020F0502020204030204" pitchFamily="34" charset="0"/>
                <a:cs typeface="Calibri" panose="020F0502020204030204" pitchFamily="34" charset="0"/>
              </a:rPr>
              <a:t>class.</a:t>
            </a:r>
          </a:p>
          <a:p>
            <a:pPr marL="180000" indent="-180000" algn="just">
              <a:lnSpc>
                <a:spcPct val="120000"/>
              </a:lnSpc>
              <a:buFont typeface="Wingdings" pitchFamily="2" charset="2"/>
              <a:buChar char="§"/>
            </a:pPr>
            <a:r>
              <a:rPr lang="en-US" altLang="ko-KR" sz="1400" dirty="0" smtClean="0">
                <a:latin typeface="Calibri" panose="020F0502020204030204" pitchFamily="34" charset="0"/>
                <a:cs typeface="Calibri" panose="020F0502020204030204" pitchFamily="34" charset="0"/>
              </a:rPr>
              <a:t>The class </a:t>
            </a:r>
            <a:r>
              <a:rPr lang="en-US" altLang="ko-KR" sz="1400" dirty="0">
                <a:latin typeface="Calibri" panose="020F0502020204030204" pitchFamily="34" charset="0"/>
                <a:cs typeface="Calibri" panose="020F0502020204030204" pitchFamily="34" charset="0"/>
              </a:rPr>
              <a:t>is the mode of the </a:t>
            </a:r>
            <a:r>
              <a:rPr lang="en-US" altLang="ko-KR" sz="1400" dirty="0" smtClean="0">
                <a:latin typeface="Calibri" panose="020F0502020204030204" pitchFamily="34" charset="0"/>
                <a:cs typeface="Calibri" panose="020F0502020204030204" pitchFamily="34" charset="0"/>
              </a:rPr>
              <a:t>classification </a:t>
            </a:r>
            <a:r>
              <a:rPr lang="en-US" altLang="ko-KR" sz="1400" dirty="0">
                <a:latin typeface="Calibri" panose="020F0502020204030204" pitchFamily="34" charset="0"/>
                <a:cs typeface="Calibri" panose="020F0502020204030204" pitchFamily="34" charset="0"/>
              </a:rPr>
              <a:t>or mean </a:t>
            </a:r>
            <a:r>
              <a:rPr lang="en-US" altLang="ko-KR" sz="1400" dirty="0" smtClean="0">
                <a:latin typeface="Calibri" panose="020F0502020204030204" pitchFamily="34" charset="0"/>
                <a:cs typeface="Calibri" panose="020F0502020204030204" pitchFamily="34" charset="0"/>
              </a:rPr>
              <a:t>prediction of </a:t>
            </a:r>
            <a:r>
              <a:rPr lang="en-US" altLang="ko-KR" sz="1400" dirty="0">
                <a:latin typeface="Calibri" panose="020F0502020204030204" pitchFamily="34" charset="0"/>
                <a:cs typeface="Calibri" panose="020F0502020204030204" pitchFamily="34" charset="0"/>
              </a:rPr>
              <a:t>the individual trees. </a:t>
            </a:r>
          </a:p>
          <a:p>
            <a:pPr marL="180000" indent="-180000" algn="just">
              <a:lnSpc>
                <a:spcPct val="120000"/>
              </a:lnSpc>
              <a:buFont typeface="Wingdings" pitchFamily="2" charset="2"/>
              <a:buChar char="§"/>
            </a:pPr>
            <a:r>
              <a:rPr lang="en-US" altLang="ko-KR" sz="1400" dirty="0" smtClean="0">
                <a:latin typeface="Calibri" panose="020F0502020204030204" pitchFamily="34" charset="0"/>
                <a:cs typeface="Calibri" panose="020F0502020204030204" pitchFamily="34" charset="0"/>
              </a:rPr>
              <a:t>R language / </a:t>
            </a:r>
            <a:r>
              <a:rPr lang="en-US" altLang="ko-KR" sz="1400" dirty="0">
                <a:latin typeface="Calibri" panose="020F0502020204030204" pitchFamily="34" charset="0"/>
                <a:cs typeface="Calibri" panose="020F0502020204030204" pitchFamily="34" charset="0"/>
              </a:rPr>
              <a:t>H2O </a:t>
            </a:r>
            <a:r>
              <a:rPr lang="en-US" altLang="ko-KR" sz="1400" dirty="0" smtClean="0">
                <a:latin typeface="Calibri" panose="020F0502020204030204" pitchFamily="34" charset="0"/>
                <a:cs typeface="Calibri" panose="020F0502020204030204" pitchFamily="34" charset="0"/>
              </a:rPr>
              <a:t>Library</a:t>
            </a:r>
            <a:endParaRPr lang="ko-KR" altLang="en-US" sz="1400" dirty="0">
              <a:latin typeface="Calibri" panose="020F0502020204030204" pitchFamily="34" charset="0"/>
              <a:cs typeface="Calibri" panose="020F0502020204030204" pitchFamily="34" charset="0"/>
            </a:endParaRPr>
          </a:p>
        </p:txBody>
      </p:sp>
      <p:sp>
        <p:nvSpPr>
          <p:cNvPr id="9" name="내용 개체 틀 2"/>
          <p:cNvSpPr txBox="1">
            <a:spLocks/>
          </p:cNvSpPr>
          <p:nvPr/>
        </p:nvSpPr>
        <p:spPr>
          <a:xfrm>
            <a:off x="179512" y="2767664"/>
            <a:ext cx="8054834" cy="432048"/>
          </a:xfrm>
          <a:prstGeom prst="rect">
            <a:avLst/>
          </a:prstGeom>
        </p:spPr>
        <p:txBody>
          <a:bodyPr vert="horz" lIns="91440" tIns="45720" rIns="91440" bIns="45720" rtlCol="0">
            <a:normAutofit/>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ko-KR" altLang="en-US" sz="1800" b="1" dirty="0">
                <a:solidFill>
                  <a:srgbClr val="002060"/>
                </a:solidFill>
                <a:latin typeface="Calibri" panose="020F0502020204030204" pitchFamily="34" charset="0"/>
                <a:cs typeface="Calibri" panose="020F0502020204030204" pitchFamily="34" charset="0"/>
              </a:rPr>
              <a:t>◈ </a:t>
            </a:r>
            <a:r>
              <a:rPr lang="en-US" altLang="ko-KR" sz="1800" b="1" dirty="0" smtClean="0">
                <a:solidFill>
                  <a:srgbClr val="002060"/>
                </a:solidFill>
                <a:latin typeface="Calibri" panose="020F0502020204030204" pitchFamily="34" charset="0"/>
                <a:cs typeface="Calibri" panose="020F0502020204030204" pitchFamily="34" charset="0"/>
              </a:rPr>
              <a:t>Training data set and Validation data set</a:t>
            </a:r>
            <a:endParaRPr lang="en-US" altLang="ko-KR" sz="1800" b="1" dirty="0">
              <a:solidFill>
                <a:srgbClr val="002060"/>
              </a:solidFill>
              <a:latin typeface="Calibri" panose="020F0502020204030204" pitchFamily="34" charset="0"/>
              <a:cs typeface="Calibri" panose="020F0502020204030204" pitchFamily="34" charset="0"/>
            </a:endParaRPr>
          </a:p>
        </p:txBody>
      </p:sp>
      <p:graphicFrame>
        <p:nvGraphicFramePr>
          <p:cNvPr id="10" name="표 9"/>
          <p:cNvGraphicFramePr>
            <a:graphicFrameLocks noGrp="1"/>
          </p:cNvGraphicFramePr>
          <p:nvPr>
            <p:extLst>
              <p:ext uri="{D42A27DB-BD31-4B8C-83A1-F6EECF244321}">
                <p14:modId xmlns:p14="http://schemas.microsoft.com/office/powerpoint/2010/main" val="163065602"/>
              </p:ext>
            </p:extLst>
          </p:nvPr>
        </p:nvGraphicFramePr>
        <p:xfrm>
          <a:off x="467544" y="3197128"/>
          <a:ext cx="6840762" cy="3539341"/>
        </p:xfrm>
        <a:graphic>
          <a:graphicData uri="http://schemas.openxmlformats.org/drawingml/2006/table">
            <a:tbl>
              <a:tblPr/>
              <a:tblGrid>
                <a:gridCol w="1728192">
                  <a:extLst>
                    <a:ext uri="{9D8B030D-6E8A-4147-A177-3AD203B41FA5}">
                      <a16:colId xmlns:a16="http://schemas.microsoft.com/office/drawing/2014/main" val="20000"/>
                    </a:ext>
                  </a:extLst>
                </a:gridCol>
                <a:gridCol w="2556285">
                  <a:extLst>
                    <a:ext uri="{9D8B030D-6E8A-4147-A177-3AD203B41FA5}">
                      <a16:colId xmlns:a16="http://schemas.microsoft.com/office/drawing/2014/main" val="20001"/>
                    </a:ext>
                  </a:extLst>
                </a:gridCol>
                <a:gridCol w="2556285">
                  <a:extLst>
                    <a:ext uri="{9D8B030D-6E8A-4147-A177-3AD203B41FA5}">
                      <a16:colId xmlns:a16="http://schemas.microsoft.com/office/drawing/2014/main" val="20002"/>
                    </a:ext>
                  </a:extLst>
                </a:gridCol>
              </a:tblGrid>
              <a:tr h="392788">
                <a:tc>
                  <a:txBody>
                    <a:bodyPr/>
                    <a:lstStyle/>
                    <a:p>
                      <a:pPr marL="0" marR="0" indent="0" algn="ctr" fontAlgn="base" latinLnBrk="0">
                        <a:lnSpc>
                          <a:spcPct val="120000"/>
                        </a:lnSpc>
                        <a:spcBef>
                          <a:spcPts val="0"/>
                        </a:spcBef>
                        <a:spcAft>
                          <a:spcPts val="0"/>
                        </a:spcAft>
                      </a:pPr>
                      <a:endParaRPr lang="ko-KR" altLang="en-US" sz="1200" b="1" kern="0" spc="0" dirty="0">
                        <a:solidFill>
                          <a:srgbClr val="000000"/>
                        </a:solidFill>
                        <a:effectLst/>
                        <a:latin typeface="Calibri" panose="020F0502020204030204" pitchFamily="34" charset="0"/>
                        <a:ea typeface="+mn-ea"/>
                        <a:cs typeface="Calibri" panose="020F0502020204030204" pitchFamily="34" charset="0"/>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2385" cap="flat" cmpd="dbl"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indent="0" algn="ctr" fontAlgn="base" latinLnBrk="0">
                        <a:lnSpc>
                          <a:spcPct val="120000"/>
                        </a:lnSpc>
                        <a:spcBef>
                          <a:spcPts val="0"/>
                        </a:spcBef>
                        <a:spcAft>
                          <a:spcPts val="0"/>
                        </a:spcAft>
                      </a:pPr>
                      <a:r>
                        <a:rPr lang="en-US" altLang="ko-KR" sz="1600" b="1" kern="0" spc="0" dirty="0" smtClean="0">
                          <a:solidFill>
                            <a:srgbClr val="000000"/>
                          </a:solidFill>
                          <a:effectLst/>
                          <a:latin typeface="Calibri" panose="020F0502020204030204" pitchFamily="34" charset="0"/>
                          <a:ea typeface="+mn-ea"/>
                          <a:cs typeface="Calibri" panose="020F0502020204030204" pitchFamily="34" charset="0"/>
                        </a:rPr>
                        <a:t>Training data</a:t>
                      </a:r>
                      <a:r>
                        <a:rPr lang="en-US" altLang="ko-KR" sz="1600" b="1" kern="0" spc="0" baseline="0" dirty="0" smtClean="0">
                          <a:solidFill>
                            <a:srgbClr val="000000"/>
                          </a:solidFill>
                          <a:effectLst/>
                          <a:latin typeface="Calibri" panose="020F0502020204030204" pitchFamily="34" charset="0"/>
                          <a:ea typeface="+mn-ea"/>
                          <a:cs typeface="Calibri" panose="020F0502020204030204" pitchFamily="34" charset="0"/>
                        </a:rPr>
                        <a:t> set</a:t>
                      </a:r>
                      <a:endParaRPr lang="en-US" sz="1600" b="1" kern="0" spc="0" dirty="0">
                        <a:solidFill>
                          <a:srgbClr val="000000"/>
                        </a:solidFill>
                        <a:effectLst/>
                        <a:latin typeface="Calibri" panose="020F0502020204030204" pitchFamily="34" charset="0"/>
                        <a:ea typeface="+mn-ea"/>
                        <a:cs typeface="Calibri" panose="020F0502020204030204" pitchFamily="34" charset="0"/>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2385" cap="flat" cmpd="dbl"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indent="0" algn="ctr" fontAlgn="base" latinLnBrk="0">
                        <a:lnSpc>
                          <a:spcPct val="120000"/>
                        </a:lnSpc>
                        <a:spcBef>
                          <a:spcPts val="0"/>
                        </a:spcBef>
                        <a:spcAft>
                          <a:spcPts val="0"/>
                        </a:spcAft>
                      </a:pPr>
                      <a:r>
                        <a:rPr lang="en-US" altLang="ko-KR" sz="1600" b="1" kern="0" spc="0" dirty="0" smtClean="0">
                          <a:solidFill>
                            <a:srgbClr val="000000"/>
                          </a:solidFill>
                          <a:effectLst/>
                          <a:latin typeface="Calibri" panose="020F0502020204030204" pitchFamily="34" charset="0"/>
                          <a:ea typeface="+mn-ea"/>
                          <a:cs typeface="Calibri" panose="020F0502020204030204" pitchFamily="34" charset="0"/>
                        </a:rPr>
                        <a:t>Validation data set</a:t>
                      </a:r>
                      <a:endParaRPr lang="en-US" sz="1600" b="1" kern="0" spc="0" dirty="0">
                        <a:solidFill>
                          <a:srgbClr val="000000"/>
                        </a:solidFill>
                        <a:effectLst/>
                        <a:latin typeface="Calibri" panose="020F0502020204030204" pitchFamily="34" charset="0"/>
                        <a:ea typeface="+mn-ea"/>
                        <a:cs typeface="Calibri" panose="020F0502020204030204" pitchFamily="34" charset="0"/>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2385" cap="flat" cmpd="dbl"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0"/>
                  </a:ext>
                </a:extLst>
              </a:tr>
              <a:tr h="302810">
                <a:tc>
                  <a:txBody>
                    <a:bodyPr/>
                    <a:lstStyle/>
                    <a:p>
                      <a:pPr marL="0" marR="0" indent="0" algn="ctr" fontAlgn="base" latinLnBrk="0">
                        <a:lnSpc>
                          <a:spcPct val="120000"/>
                        </a:lnSpc>
                        <a:spcBef>
                          <a:spcPts val="0"/>
                        </a:spcBef>
                        <a:spcAft>
                          <a:spcPts val="0"/>
                        </a:spcAft>
                      </a:pPr>
                      <a:r>
                        <a:rPr lang="en-US" altLang="ko-KR" sz="1400" b="1" kern="0" spc="0" dirty="0" err="1" smtClean="0">
                          <a:solidFill>
                            <a:srgbClr val="000000"/>
                          </a:solidFill>
                          <a:effectLst/>
                          <a:latin typeface="Calibri" panose="020F0502020204030204" pitchFamily="34" charset="0"/>
                          <a:ea typeface="+mn-ea"/>
                          <a:cs typeface="Calibri" panose="020F0502020204030204" pitchFamily="34" charset="0"/>
                        </a:rPr>
                        <a:t>Grd</a:t>
                      </a:r>
                      <a:r>
                        <a:rPr lang="en-US" altLang="ko-KR" sz="1400" b="1" kern="0" spc="0" dirty="0" smtClean="0">
                          <a:solidFill>
                            <a:srgbClr val="000000"/>
                          </a:solidFill>
                          <a:effectLst/>
                          <a:latin typeface="Calibri" panose="020F0502020204030204" pitchFamily="34" charset="0"/>
                          <a:ea typeface="+mn-ea"/>
                          <a:cs typeface="Calibri" panose="020F0502020204030204" pitchFamily="34" charset="0"/>
                        </a:rPr>
                        <a:t>. observation</a:t>
                      </a:r>
                      <a:r>
                        <a:rPr lang="en-US" altLang="ko-KR" sz="1400" b="1" kern="0" spc="0" baseline="0" dirty="0" smtClean="0">
                          <a:solidFill>
                            <a:srgbClr val="000000"/>
                          </a:solidFill>
                          <a:effectLst/>
                          <a:latin typeface="Calibri" panose="020F0502020204030204" pitchFamily="34" charset="0"/>
                          <a:ea typeface="+mn-ea"/>
                          <a:cs typeface="Calibri" panose="020F0502020204030204" pitchFamily="34" charset="0"/>
                        </a:rPr>
                        <a:t> site </a:t>
                      </a:r>
                      <a:endParaRPr lang="en-US" altLang="ko-KR" sz="1400" b="1" kern="0" spc="0" dirty="0" smtClean="0">
                        <a:solidFill>
                          <a:srgbClr val="000000"/>
                        </a:solidFill>
                        <a:effectLst/>
                        <a:latin typeface="Calibri" panose="020F0502020204030204" pitchFamily="34" charset="0"/>
                        <a:ea typeface="+mn-ea"/>
                        <a:cs typeface="Calibri" panose="020F0502020204030204" pitchFamily="34" charset="0"/>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2385" cap="flat" cmpd="dbl"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gridSpan="2">
                  <a:txBody>
                    <a:bodyPr/>
                    <a:lstStyle/>
                    <a:p>
                      <a:pPr marL="0" marR="0" indent="0" algn="ctr" fontAlgn="base" latinLnBrk="0">
                        <a:lnSpc>
                          <a:spcPct val="120000"/>
                        </a:lnSpc>
                        <a:spcBef>
                          <a:spcPts val="0"/>
                        </a:spcBef>
                        <a:spcAft>
                          <a:spcPts val="0"/>
                        </a:spcAft>
                      </a:pPr>
                      <a:r>
                        <a:rPr lang="en-US" altLang="ko-KR" sz="1400" kern="0" spc="0" dirty="0" smtClean="0">
                          <a:solidFill>
                            <a:srgbClr val="000000"/>
                          </a:solidFill>
                          <a:effectLst/>
                          <a:latin typeface="Calibri" panose="020F0502020204030204" pitchFamily="34" charset="0"/>
                          <a:ea typeface="+mn-ea"/>
                          <a:cs typeface="Calibri" panose="020F0502020204030204" pitchFamily="34" charset="0"/>
                        </a:rPr>
                        <a:t>22 human observation sites</a:t>
                      </a: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2385" cap="flat" cmpd="dbl"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hMerge="1">
                  <a:txBody>
                    <a:bodyPr/>
                    <a:lstStyle/>
                    <a:p>
                      <a:pPr marL="0" marR="0" indent="0" algn="ctr" fontAlgn="base" latinLnBrk="0">
                        <a:lnSpc>
                          <a:spcPct val="120000"/>
                        </a:lnSpc>
                        <a:spcBef>
                          <a:spcPts val="0"/>
                        </a:spcBef>
                        <a:spcAft>
                          <a:spcPts val="0"/>
                        </a:spcAft>
                      </a:pPr>
                      <a:endParaRPr lang="en-US" sz="1200" kern="0" spc="0" dirty="0">
                        <a:solidFill>
                          <a:srgbClr val="000000"/>
                        </a:solidFill>
                        <a:effectLst/>
                        <a:latin typeface="서울남산체 M" pitchFamily="18" charset="-127"/>
                        <a:ea typeface="서울남산체 M" pitchFamily="18" charset="-127"/>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2385" cap="flat" cmpd="dbl"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82610">
                <a:tc>
                  <a:txBody>
                    <a:bodyPr/>
                    <a:lstStyle/>
                    <a:p>
                      <a:pPr marL="0" marR="0" indent="0" algn="ctr" fontAlgn="base" latinLnBrk="0">
                        <a:lnSpc>
                          <a:spcPct val="120000"/>
                        </a:lnSpc>
                        <a:spcBef>
                          <a:spcPts val="0"/>
                        </a:spcBef>
                        <a:spcAft>
                          <a:spcPts val="0"/>
                        </a:spcAft>
                      </a:pPr>
                      <a:r>
                        <a:rPr lang="en-US" altLang="ko-KR" sz="1400" b="1" kern="0" spc="0" dirty="0" smtClean="0">
                          <a:solidFill>
                            <a:srgbClr val="000000"/>
                          </a:solidFill>
                          <a:effectLst/>
                          <a:latin typeface="Calibri" panose="020F0502020204030204" pitchFamily="34" charset="0"/>
                          <a:ea typeface="+mn-ea"/>
                          <a:cs typeface="Calibri" panose="020F0502020204030204" pitchFamily="34" charset="0"/>
                        </a:rPr>
                        <a:t>Data sampling</a:t>
                      </a:r>
                      <a:endParaRPr lang="en-US" sz="1400" b="1" kern="0" spc="0" dirty="0">
                        <a:solidFill>
                          <a:srgbClr val="000000"/>
                        </a:solidFill>
                        <a:effectLst/>
                        <a:latin typeface="Calibri" panose="020F0502020204030204" pitchFamily="34" charset="0"/>
                        <a:ea typeface="+mn-ea"/>
                        <a:cs typeface="Calibri" panose="020F0502020204030204" pitchFamily="34" charset="0"/>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gridSpan="2">
                  <a:txBody>
                    <a:bodyPr/>
                    <a:lstStyle/>
                    <a:p>
                      <a:pPr marL="0" marR="0" indent="0" algn="ctr" defTabSz="914400" rtl="0" eaLnBrk="1" fontAlgn="base" latinLnBrk="0" hangingPunct="1">
                        <a:lnSpc>
                          <a:spcPct val="120000"/>
                        </a:lnSpc>
                        <a:spcBef>
                          <a:spcPts val="0"/>
                        </a:spcBef>
                        <a:spcAft>
                          <a:spcPts val="0"/>
                        </a:spcAft>
                        <a:buClrTx/>
                        <a:buSzTx/>
                        <a:buFontTx/>
                        <a:buNone/>
                        <a:tabLst/>
                        <a:defRPr/>
                      </a:pPr>
                      <a:r>
                        <a:rPr lang="ko-KR" altLang="en-US" sz="1400" kern="0" spc="0" baseline="0" dirty="0" smtClean="0">
                          <a:solidFill>
                            <a:srgbClr val="000000"/>
                          </a:solidFill>
                          <a:effectLst/>
                          <a:latin typeface="Calibri" panose="020F0502020204030204" pitchFamily="34" charset="0"/>
                          <a:ea typeface="+mn-ea"/>
                          <a:cs typeface="Calibri" panose="020F0502020204030204" pitchFamily="34" charset="0"/>
                        </a:rPr>
                        <a:t> </a:t>
                      </a:r>
                      <a:r>
                        <a:rPr lang="en-US" altLang="ko-KR" sz="1400" kern="0" spc="0" baseline="0" dirty="0" smtClean="0">
                          <a:solidFill>
                            <a:srgbClr val="000000"/>
                          </a:solidFill>
                          <a:effectLst/>
                          <a:latin typeface="Calibri" panose="020F0502020204030204" pitchFamily="34" charset="0"/>
                          <a:ea typeface="+mn-ea"/>
                          <a:cs typeface="Calibri" panose="020F0502020204030204" pitchFamily="34" charset="0"/>
                        </a:rPr>
                        <a:t>9x9 pixels</a:t>
                      </a:r>
                      <a:r>
                        <a:rPr lang="ko-KR" altLang="en-US" sz="1400" kern="0" spc="0" baseline="0" dirty="0" smtClean="0">
                          <a:solidFill>
                            <a:srgbClr val="000000"/>
                          </a:solidFill>
                          <a:effectLst/>
                          <a:latin typeface="Calibri" panose="020F0502020204030204" pitchFamily="34" charset="0"/>
                          <a:ea typeface="+mn-ea"/>
                          <a:cs typeface="Calibri" panose="020F0502020204030204" pitchFamily="34" charset="0"/>
                        </a:rPr>
                        <a:t> </a:t>
                      </a:r>
                      <a:r>
                        <a:rPr lang="en-US" altLang="ko-KR" sz="1400" kern="0" spc="0" baseline="0" dirty="0" smtClean="0">
                          <a:solidFill>
                            <a:srgbClr val="000000"/>
                          </a:solidFill>
                          <a:effectLst/>
                          <a:latin typeface="Calibri" panose="020F0502020204030204" pitchFamily="34" charset="0"/>
                          <a:ea typeface="+mn-ea"/>
                          <a:cs typeface="Calibri" panose="020F0502020204030204" pitchFamily="34" charset="0"/>
                        </a:rPr>
                        <a:t>(18x18 km</a:t>
                      </a:r>
                      <a:r>
                        <a:rPr lang="en-US" altLang="ko-KR" sz="1400" kern="0" spc="0" baseline="30000" dirty="0" smtClean="0">
                          <a:solidFill>
                            <a:srgbClr val="000000"/>
                          </a:solidFill>
                          <a:effectLst/>
                          <a:latin typeface="Calibri" panose="020F0502020204030204" pitchFamily="34" charset="0"/>
                          <a:ea typeface="+mn-ea"/>
                          <a:cs typeface="Calibri" panose="020F0502020204030204" pitchFamily="34" charset="0"/>
                        </a:rPr>
                        <a:t>2</a:t>
                      </a:r>
                      <a:r>
                        <a:rPr lang="en-US" altLang="ko-KR" sz="1400" kern="0" spc="0" baseline="0" dirty="0" smtClean="0">
                          <a:solidFill>
                            <a:srgbClr val="000000"/>
                          </a:solidFill>
                          <a:effectLst/>
                          <a:latin typeface="Calibri" panose="020F0502020204030204" pitchFamily="34" charset="0"/>
                          <a:ea typeface="+mn-ea"/>
                          <a:cs typeface="Calibri" panose="020F0502020204030204" pitchFamily="34" charset="0"/>
                        </a:rPr>
                        <a:t>)</a:t>
                      </a:r>
                    </a:p>
                    <a:p>
                      <a:pPr marL="0" marR="0" indent="0" algn="ctr" defTabSz="914400" rtl="0" eaLnBrk="1" fontAlgn="base" latinLnBrk="0" hangingPunct="1">
                        <a:lnSpc>
                          <a:spcPct val="120000"/>
                        </a:lnSpc>
                        <a:spcBef>
                          <a:spcPts val="0"/>
                        </a:spcBef>
                        <a:spcAft>
                          <a:spcPts val="0"/>
                        </a:spcAft>
                        <a:buClrTx/>
                        <a:buSzTx/>
                        <a:buFontTx/>
                        <a:buNone/>
                        <a:tabLst/>
                        <a:defRPr/>
                      </a:pPr>
                      <a:r>
                        <a:rPr lang="en-US" altLang="ko-KR" sz="1400" kern="0" spc="0" baseline="0" dirty="0" smtClean="0">
                          <a:solidFill>
                            <a:srgbClr val="000000"/>
                          </a:solidFill>
                          <a:effectLst/>
                          <a:latin typeface="Calibri" panose="020F0502020204030204" pitchFamily="34" charset="0"/>
                          <a:ea typeface="+mn-ea"/>
                          <a:cs typeface="Calibri" panose="020F0502020204030204" pitchFamily="34" charset="0"/>
                        </a:rPr>
                        <a:t>Day only (00 UTC ~ 09 UTC) and exclude fog cases</a:t>
                      </a:r>
                      <a:endParaRPr lang="en-US" altLang="ko-KR" sz="1400" kern="0" spc="0" dirty="0" smtClean="0">
                        <a:solidFill>
                          <a:srgbClr val="000000"/>
                        </a:solidFill>
                        <a:effectLst/>
                        <a:latin typeface="Calibri" panose="020F0502020204030204" pitchFamily="34" charset="0"/>
                        <a:ea typeface="+mn-ea"/>
                        <a:cs typeface="Calibri" panose="020F0502020204030204" pitchFamily="34" charset="0"/>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extLst>
                  <a:ext uri="{0D108BD9-81ED-4DB2-BD59-A6C34878D82A}">
                    <a16:rowId xmlns:a16="http://schemas.microsoft.com/office/drawing/2014/main" val="10002"/>
                  </a:ext>
                </a:extLst>
              </a:tr>
              <a:tr h="325653">
                <a:tc>
                  <a:txBody>
                    <a:bodyPr/>
                    <a:lstStyle/>
                    <a:p>
                      <a:pPr marL="0" marR="0" indent="0" algn="ctr" fontAlgn="base" latinLnBrk="0">
                        <a:lnSpc>
                          <a:spcPct val="120000"/>
                        </a:lnSpc>
                        <a:spcBef>
                          <a:spcPts val="0"/>
                        </a:spcBef>
                        <a:spcAft>
                          <a:spcPts val="0"/>
                        </a:spcAft>
                      </a:pPr>
                      <a:r>
                        <a:rPr lang="en-US" sz="1400" b="1" kern="0" spc="0" dirty="0" smtClean="0">
                          <a:solidFill>
                            <a:srgbClr val="000000"/>
                          </a:solidFill>
                          <a:effectLst/>
                          <a:latin typeface="Calibri" panose="020F0502020204030204" pitchFamily="34" charset="0"/>
                          <a:ea typeface="+mn-ea"/>
                          <a:cs typeface="Calibri" panose="020F0502020204030204" pitchFamily="34" charset="0"/>
                        </a:rPr>
                        <a:t>Period</a:t>
                      </a:r>
                      <a:endParaRPr lang="en-US" sz="1400" b="1" kern="0" spc="0" dirty="0">
                        <a:solidFill>
                          <a:srgbClr val="000000"/>
                        </a:solidFill>
                        <a:effectLst/>
                        <a:latin typeface="Calibri" panose="020F0502020204030204" pitchFamily="34" charset="0"/>
                        <a:ea typeface="+mn-ea"/>
                        <a:cs typeface="Calibri" panose="020F0502020204030204" pitchFamily="34" charset="0"/>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20000"/>
                        </a:lnSpc>
                        <a:spcBef>
                          <a:spcPts val="0"/>
                        </a:spcBef>
                        <a:spcAft>
                          <a:spcPts val="0"/>
                        </a:spcAft>
                      </a:pPr>
                      <a:r>
                        <a:rPr lang="en-US" sz="1400" kern="0" spc="0" dirty="0" smtClean="0">
                          <a:solidFill>
                            <a:srgbClr val="000000"/>
                          </a:solidFill>
                          <a:effectLst/>
                          <a:latin typeface="Calibri" panose="020F0502020204030204" pitchFamily="34" charset="0"/>
                          <a:ea typeface="+mn-ea"/>
                          <a:cs typeface="Calibri" panose="020F0502020204030204" pitchFamily="34" charset="0"/>
                        </a:rPr>
                        <a:t>Jan. ~ Dec. 2016 (1 </a:t>
                      </a:r>
                      <a:r>
                        <a:rPr lang="en-US" altLang="ko-KR" sz="1400" kern="0" spc="0" dirty="0" smtClean="0">
                          <a:solidFill>
                            <a:srgbClr val="000000"/>
                          </a:solidFill>
                          <a:effectLst/>
                          <a:latin typeface="Calibri" panose="020F0502020204030204" pitchFamily="34" charset="0"/>
                          <a:ea typeface="+mn-ea"/>
                          <a:cs typeface="Calibri" panose="020F0502020204030204" pitchFamily="34" charset="0"/>
                        </a:rPr>
                        <a:t>Year )</a:t>
                      </a:r>
                      <a:endParaRPr lang="en-US" sz="1400" kern="0" spc="0" dirty="0">
                        <a:solidFill>
                          <a:srgbClr val="000000"/>
                        </a:solidFill>
                        <a:effectLst/>
                        <a:latin typeface="Calibri" panose="020F0502020204030204" pitchFamily="34" charset="0"/>
                        <a:ea typeface="+mn-ea"/>
                        <a:cs typeface="Calibri" panose="020F0502020204030204" pitchFamily="34" charset="0"/>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20000"/>
                        </a:lnSpc>
                        <a:spcBef>
                          <a:spcPts val="0"/>
                        </a:spcBef>
                        <a:spcAft>
                          <a:spcPts val="0"/>
                        </a:spcAft>
                      </a:pPr>
                      <a:r>
                        <a:rPr lang="en-US" sz="1400" kern="0" spc="0" dirty="0" smtClean="0">
                          <a:solidFill>
                            <a:srgbClr val="000000"/>
                          </a:solidFill>
                          <a:effectLst/>
                          <a:latin typeface="Calibri" panose="020F0502020204030204" pitchFamily="34" charset="0"/>
                          <a:ea typeface="+mn-ea"/>
                          <a:cs typeface="Calibri" panose="020F0502020204030204" pitchFamily="34" charset="0"/>
                        </a:rPr>
                        <a:t>Sep. ~ Dec. 2015</a:t>
                      </a:r>
                      <a:r>
                        <a:rPr lang="ko-KR" altLang="en-US" sz="1400" kern="0" spc="0" dirty="0" smtClean="0">
                          <a:solidFill>
                            <a:srgbClr val="000000"/>
                          </a:solidFill>
                          <a:effectLst/>
                          <a:latin typeface="Calibri" panose="020F0502020204030204" pitchFamily="34" charset="0"/>
                          <a:ea typeface="+mn-ea"/>
                          <a:cs typeface="Calibri" panose="020F0502020204030204" pitchFamily="34" charset="0"/>
                        </a:rPr>
                        <a:t> </a:t>
                      </a:r>
                      <a:r>
                        <a:rPr lang="en-US" altLang="ko-KR" sz="1400" kern="0" spc="0" baseline="0" dirty="0" smtClean="0">
                          <a:solidFill>
                            <a:srgbClr val="000000"/>
                          </a:solidFill>
                          <a:effectLst/>
                          <a:latin typeface="Calibri" panose="020F0502020204030204" pitchFamily="34" charset="0"/>
                          <a:ea typeface="+mn-ea"/>
                          <a:cs typeface="Calibri" panose="020F0502020204030204" pitchFamily="34" charset="0"/>
                        </a:rPr>
                        <a:t>(4 months)</a:t>
                      </a:r>
                      <a:endParaRPr lang="en-US" sz="1400" kern="0" spc="0" dirty="0">
                        <a:solidFill>
                          <a:srgbClr val="000000"/>
                        </a:solidFill>
                        <a:effectLst/>
                        <a:latin typeface="Calibri" panose="020F0502020204030204" pitchFamily="34" charset="0"/>
                        <a:ea typeface="+mn-ea"/>
                        <a:cs typeface="Calibri" panose="020F0502020204030204" pitchFamily="34" charset="0"/>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82521">
                <a:tc>
                  <a:txBody>
                    <a:bodyPr/>
                    <a:lstStyle/>
                    <a:p>
                      <a:pPr marL="0" marR="0" indent="0" algn="ctr" fontAlgn="base" latinLnBrk="0">
                        <a:lnSpc>
                          <a:spcPct val="120000"/>
                        </a:lnSpc>
                        <a:spcBef>
                          <a:spcPts val="0"/>
                        </a:spcBef>
                        <a:spcAft>
                          <a:spcPts val="0"/>
                        </a:spcAft>
                      </a:pPr>
                      <a:r>
                        <a:rPr lang="en-US" altLang="ko-KR" sz="1400" b="1" kern="0" spc="0" dirty="0" smtClean="0">
                          <a:solidFill>
                            <a:srgbClr val="000000"/>
                          </a:solidFill>
                          <a:effectLst/>
                          <a:latin typeface="Calibri" panose="020F0502020204030204" pitchFamily="34" charset="0"/>
                          <a:ea typeface="+mn-ea"/>
                          <a:cs typeface="Calibri" panose="020F0502020204030204" pitchFamily="34" charset="0"/>
                        </a:rPr>
                        <a:t>Data</a:t>
                      </a:r>
                      <a:r>
                        <a:rPr lang="en-US" altLang="ko-KR" sz="1400" b="1" kern="0" spc="0" baseline="0" dirty="0" smtClean="0">
                          <a:solidFill>
                            <a:srgbClr val="000000"/>
                          </a:solidFill>
                          <a:effectLst/>
                          <a:latin typeface="Calibri" panose="020F0502020204030204" pitchFamily="34" charset="0"/>
                          <a:ea typeface="+mn-ea"/>
                          <a:cs typeface="Calibri" panose="020F0502020204030204" pitchFamily="34" charset="0"/>
                        </a:rPr>
                        <a:t> number</a:t>
                      </a:r>
                      <a:endParaRPr lang="en-US" sz="1400" b="1" kern="0" spc="0" dirty="0">
                        <a:solidFill>
                          <a:srgbClr val="000000"/>
                        </a:solidFill>
                        <a:effectLst/>
                        <a:latin typeface="Calibri" panose="020F0502020204030204" pitchFamily="34" charset="0"/>
                        <a:ea typeface="+mn-ea"/>
                        <a:cs typeface="Calibri" panose="020F0502020204030204" pitchFamily="34" charset="0"/>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20000"/>
                        </a:lnSpc>
                        <a:spcBef>
                          <a:spcPts val="0"/>
                        </a:spcBef>
                        <a:spcAft>
                          <a:spcPts val="0"/>
                        </a:spcAft>
                      </a:pPr>
                      <a:r>
                        <a:rPr lang="en-US" sz="1400" kern="0" spc="0" dirty="0">
                          <a:solidFill>
                            <a:srgbClr val="000000"/>
                          </a:solidFill>
                          <a:effectLst/>
                          <a:latin typeface="Calibri" panose="020F0502020204030204" pitchFamily="34" charset="0"/>
                          <a:ea typeface="+mn-ea"/>
                          <a:cs typeface="Calibri" panose="020F0502020204030204" pitchFamily="34" charset="0"/>
                        </a:rPr>
                        <a:t>68,061 cases</a:t>
                      </a: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20000"/>
                        </a:lnSpc>
                        <a:spcBef>
                          <a:spcPts val="0"/>
                        </a:spcBef>
                        <a:spcAft>
                          <a:spcPts val="0"/>
                        </a:spcAft>
                      </a:pPr>
                      <a:r>
                        <a:rPr lang="en-US" sz="1400" kern="0" spc="0" dirty="0">
                          <a:solidFill>
                            <a:srgbClr val="000000"/>
                          </a:solidFill>
                          <a:effectLst/>
                          <a:latin typeface="Calibri" panose="020F0502020204030204" pitchFamily="34" charset="0"/>
                          <a:ea typeface="+mn-ea"/>
                          <a:cs typeface="Calibri" panose="020F0502020204030204" pitchFamily="34" charset="0"/>
                        </a:rPr>
                        <a:t>22,688 cases</a:t>
                      </a: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82521">
                <a:tc>
                  <a:txBody>
                    <a:bodyPr/>
                    <a:lstStyle/>
                    <a:p>
                      <a:pPr marL="0" marR="0" indent="0" algn="ctr" fontAlgn="base" latinLnBrk="0">
                        <a:lnSpc>
                          <a:spcPct val="120000"/>
                        </a:lnSpc>
                        <a:spcBef>
                          <a:spcPts val="0"/>
                        </a:spcBef>
                        <a:spcAft>
                          <a:spcPts val="0"/>
                        </a:spcAft>
                      </a:pPr>
                      <a:r>
                        <a:rPr lang="en-US" sz="1400" b="1" kern="0" spc="0" dirty="0" smtClean="0">
                          <a:solidFill>
                            <a:srgbClr val="000000"/>
                          </a:solidFill>
                          <a:effectLst/>
                          <a:latin typeface="Calibri" panose="020F0502020204030204" pitchFamily="34" charset="0"/>
                          <a:ea typeface="+mn-ea"/>
                          <a:cs typeface="Calibri" panose="020F0502020204030204" pitchFamily="34" charset="0"/>
                        </a:rPr>
                        <a:t>Option</a:t>
                      </a:r>
                      <a:endParaRPr lang="en-US" sz="1400" b="1" kern="0" spc="0" dirty="0">
                        <a:solidFill>
                          <a:srgbClr val="000000"/>
                        </a:solidFill>
                        <a:effectLst/>
                        <a:latin typeface="Calibri" panose="020F0502020204030204" pitchFamily="34" charset="0"/>
                        <a:ea typeface="+mn-ea"/>
                        <a:cs typeface="Calibri" panose="020F0502020204030204" pitchFamily="34" charset="0"/>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gridSpan="2">
                  <a:txBody>
                    <a:bodyPr/>
                    <a:lstStyle/>
                    <a:p>
                      <a:pPr marL="0" marR="0" indent="0" algn="ctr" fontAlgn="base" latinLnBrk="0">
                        <a:lnSpc>
                          <a:spcPct val="120000"/>
                        </a:lnSpc>
                        <a:spcBef>
                          <a:spcPts val="0"/>
                        </a:spcBef>
                        <a:spcAft>
                          <a:spcPts val="0"/>
                        </a:spcAft>
                      </a:pPr>
                      <a:r>
                        <a:rPr lang="en-US" sz="1400" kern="0" spc="0" dirty="0" err="1" smtClean="0">
                          <a:solidFill>
                            <a:srgbClr val="000000"/>
                          </a:solidFill>
                          <a:effectLst/>
                          <a:latin typeface="Calibri" panose="020F0502020204030204" pitchFamily="34" charset="0"/>
                          <a:ea typeface="+mn-ea"/>
                          <a:cs typeface="Calibri" panose="020F0502020204030204" pitchFamily="34" charset="0"/>
                        </a:rPr>
                        <a:t>nTree</a:t>
                      </a:r>
                      <a:r>
                        <a:rPr lang="en-US" sz="1400" kern="0" spc="0" baseline="0" dirty="0" smtClean="0">
                          <a:solidFill>
                            <a:srgbClr val="000000"/>
                          </a:solidFill>
                          <a:effectLst/>
                          <a:latin typeface="Calibri" panose="020F0502020204030204" pitchFamily="34" charset="0"/>
                          <a:ea typeface="+mn-ea"/>
                          <a:cs typeface="Calibri" panose="020F0502020204030204" pitchFamily="34" charset="0"/>
                        </a:rPr>
                        <a:t> =  256, Depth = 30</a:t>
                      </a:r>
                      <a:endParaRPr lang="en-US" sz="1400" kern="0" spc="0" dirty="0">
                        <a:solidFill>
                          <a:srgbClr val="000000"/>
                        </a:solidFill>
                        <a:effectLst/>
                        <a:latin typeface="Calibri" panose="020F0502020204030204" pitchFamily="34" charset="0"/>
                        <a:ea typeface="+mn-ea"/>
                        <a:cs typeface="Calibri" panose="020F0502020204030204" pitchFamily="34" charset="0"/>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hMerge="1">
                  <a:txBody>
                    <a:bodyPr/>
                    <a:lstStyle/>
                    <a:p>
                      <a:pPr marL="0" marR="0" indent="0" algn="ctr" fontAlgn="base" latinLnBrk="0">
                        <a:lnSpc>
                          <a:spcPct val="120000"/>
                        </a:lnSpc>
                        <a:spcBef>
                          <a:spcPts val="0"/>
                        </a:spcBef>
                        <a:spcAft>
                          <a:spcPts val="0"/>
                        </a:spcAft>
                      </a:pPr>
                      <a:endParaRPr lang="en-US" sz="1400" kern="0" spc="0" dirty="0">
                        <a:solidFill>
                          <a:srgbClr val="000000"/>
                        </a:solidFill>
                        <a:effectLst/>
                        <a:latin typeface="Calibri" panose="020F0502020204030204" pitchFamily="34" charset="0"/>
                        <a:ea typeface="+mn-ea"/>
                        <a:cs typeface="Calibri" panose="020F0502020204030204" pitchFamily="34" charset="0"/>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706240">
                <a:tc>
                  <a:txBody>
                    <a:bodyPr/>
                    <a:lstStyle/>
                    <a:p>
                      <a:pPr marL="0" marR="0" indent="0" algn="ctr" fontAlgn="base" latinLnBrk="0">
                        <a:lnSpc>
                          <a:spcPct val="120000"/>
                        </a:lnSpc>
                        <a:spcBef>
                          <a:spcPts val="0"/>
                        </a:spcBef>
                        <a:spcAft>
                          <a:spcPts val="0"/>
                        </a:spcAft>
                      </a:pPr>
                      <a:r>
                        <a:rPr lang="en-US" sz="1400" b="1" kern="0" spc="0" dirty="0" smtClean="0">
                          <a:solidFill>
                            <a:srgbClr val="000000"/>
                          </a:solidFill>
                          <a:effectLst/>
                          <a:latin typeface="Calibri" panose="020F0502020204030204" pitchFamily="34" charset="0"/>
                          <a:ea typeface="+mn-ea"/>
                          <a:cs typeface="Calibri" panose="020F0502020204030204" pitchFamily="34" charset="0"/>
                        </a:rPr>
                        <a:t>Variables</a:t>
                      </a:r>
                      <a:endParaRPr lang="en-US" sz="1400" b="1" kern="0" spc="0" dirty="0">
                        <a:solidFill>
                          <a:srgbClr val="000000"/>
                        </a:solidFill>
                        <a:effectLst/>
                        <a:latin typeface="Calibri" panose="020F0502020204030204" pitchFamily="34" charset="0"/>
                        <a:ea typeface="+mn-ea"/>
                        <a:cs typeface="Calibri" panose="020F0502020204030204" pitchFamily="34" charset="0"/>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gridSpan="2">
                  <a:txBody>
                    <a:bodyPr/>
                    <a:lstStyle/>
                    <a:p>
                      <a:pPr marL="0" marR="0" indent="0" algn="ctr" fontAlgn="base" latinLnBrk="0">
                        <a:lnSpc>
                          <a:spcPct val="120000"/>
                        </a:lnSpc>
                        <a:spcBef>
                          <a:spcPts val="0"/>
                        </a:spcBef>
                        <a:spcAft>
                          <a:spcPts val="0"/>
                        </a:spcAft>
                      </a:pPr>
                      <a:r>
                        <a:rPr lang="en-US" altLang="ko-KR" sz="1400" kern="0" spc="0" dirty="0" smtClean="0">
                          <a:solidFill>
                            <a:srgbClr val="000000"/>
                          </a:solidFill>
                          <a:effectLst/>
                          <a:latin typeface="Calibri" panose="020F0502020204030204" pitchFamily="34" charset="0"/>
                          <a:ea typeface="+mn-ea"/>
                          <a:cs typeface="Calibri" panose="020F0502020204030204" pitchFamily="34" charset="0"/>
                        </a:rPr>
                        <a:t>51 variables</a:t>
                      </a:r>
                    </a:p>
                    <a:p>
                      <a:pPr marL="0" marR="0" indent="0" algn="ctr" fontAlgn="base" latinLnBrk="0">
                        <a:lnSpc>
                          <a:spcPct val="120000"/>
                        </a:lnSpc>
                        <a:spcBef>
                          <a:spcPts val="0"/>
                        </a:spcBef>
                        <a:spcAft>
                          <a:spcPts val="0"/>
                        </a:spcAft>
                      </a:pPr>
                      <a:r>
                        <a:rPr lang="en-US" altLang="ko-KR" sz="1400" kern="0" spc="0" baseline="0" dirty="0" smtClean="0">
                          <a:solidFill>
                            <a:srgbClr val="000000"/>
                          </a:solidFill>
                          <a:effectLst/>
                          <a:latin typeface="Calibri" panose="020F0502020204030204" pitchFamily="34" charset="0"/>
                          <a:ea typeface="+mn-ea"/>
                          <a:cs typeface="Calibri" panose="020F0502020204030204" pitchFamily="34" charset="0"/>
                        </a:rPr>
                        <a:t>(m</a:t>
                      </a:r>
                      <a:r>
                        <a:rPr lang="en-US" altLang="ko-KR" sz="1400" kern="0" spc="0" dirty="0" smtClean="0">
                          <a:solidFill>
                            <a:srgbClr val="000000"/>
                          </a:solidFill>
                          <a:effectLst/>
                          <a:latin typeface="Calibri" panose="020F0502020204030204" pitchFamily="34" charset="0"/>
                          <a:ea typeface="+mn-ea"/>
                          <a:cs typeface="Calibri" panose="020F0502020204030204" pitchFamily="34" charset="0"/>
                        </a:rPr>
                        <a:t>ean brightness temperature difference between</a:t>
                      </a:r>
                      <a:r>
                        <a:rPr lang="en-US" altLang="ko-KR" sz="1400" kern="0" spc="0" baseline="0" dirty="0" smtClean="0">
                          <a:solidFill>
                            <a:srgbClr val="000000"/>
                          </a:solidFill>
                          <a:effectLst/>
                          <a:latin typeface="Calibri" panose="020F0502020204030204" pitchFamily="34" charset="0"/>
                          <a:ea typeface="+mn-ea"/>
                          <a:cs typeface="Calibri" panose="020F0502020204030204" pitchFamily="34" charset="0"/>
                        </a:rPr>
                        <a:t> IR channels)</a:t>
                      </a:r>
                      <a:endParaRPr lang="en-US" altLang="ko-KR" sz="1400" kern="0" spc="0" dirty="0" smtClean="0">
                        <a:solidFill>
                          <a:srgbClr val="000000"/>
                        </a:solidFill>
                        <a:effectLst/>
                        <a:latin typeface="Calibri" panose="020F0502020204030204" pitchFamily="34" charset="0"/>
                        <a:ea typeface="+mn-ea"/>
                        <a:cs typeface="Calibri" panose="020F0502020204030204" pitchFamily="34" charset="0"/>
                      </a:endParaRPr>
                    </a:p>
                    <a:p>
                      <a:pPr marL="0" marR="0" indent="0" algn="ctr" fontAlgn="base" latinLnBrk="0">
                        <a:lnSpc>
                          <a:spcPct val="120000"/>
                        </a:lnSpc>
                        <a:spcBef>
                          <a:spcPts val="0"/>
                        </a:spcBef>
                        <a:spcAft>
                          <a:spcPts val="0"/>
                        </a:spcAft>
                      </a:pPr>
                      <a:r>
                        <a:rPr lang="en-US" sz="1400" kern="0" spc="0" dirty="0" smtClean="0">
                          <a:solidFill>
                            <a:srgbClr val="000000"/>
                          </a:solidFill>
                          <a:effectLst/>
                          <a:latin typeface="Calibri" panose="020F0502020204030204" pitchFamily="34" charset="0"/>
                          <a:ea typeface="+mn-ea"/>
                          <a:cs typeface="Calibri" panose="020F0502020204030204" pitchFamily="34" charset="0"/>
                        </a:rPr>
                        <a:t>(Himawari</a:t>
                      </a:r>
                      <a:r>
                        <a:rPr lang="en-US" altLang="ko-KR" sz="1400" kern="0" spc="0" dirty="0" smtClean="0">
                          <a:solidFill>
                            <a:srgbClr val="000000"/>
                          </a:solidFill>
                          <a:effectLst/>
                          <a:latin typeface="Calibri" panose="020F0502020204030204" pitchFamily="34" charset="0"/>
                          <a:ea typeface="+mn-ea"/>
                          <a:cs typeface="Calibri" panose="020F0502020204030204" pitchFamily="34" charset="0"/>
                        </a:rPr>
                        <a:t>-8</a:t>
                      </a:r>
                      <a:r>
                        <a:rPr lang="ko-KR" altLang="en-US" sz="1400" kern="0" spc="0" dirty="0" smtClean="0">
                          <a:solidFill>
                            <a:srgbClr val="000000"/>
                          </a:solidFill>
                          <a:effectLst/>
                          <a:latin typeface="Calibri" panose="020F0502020204030204" pitchFamily="34" charset="0"/>
                          <a:ea typeface="+mn-ea"/>
                          <a:cs typeface="Calibri" panose="020F0502020204030204" pitchFamily="34" charset="0"/>
                        </a:rPr>
                        <a:t> </a:t>
                      </a:r>
                      <a:r>
                        <a:rPr lang="en-US" altLang="ko-KR" sz="1400" kern="0" spc="0" dirty="0" smtClean="0">
                          <a:solidFill>
                            <a:srgbClr val="000000"/>
                          </a:solidFill>
                          <a:effectLst/>
                          <a:latin typeface="Calibri" panose="020F0502020204030204" pitchFamily="34" charset="0"/>
                          <a:ea typeface="+mn-ea"/>
                          <a:cs typeface="Calibri" panose="020F0502020204030204" pitchFamily="34" charset="0"/>
                        </a:rPr>
                        <a:t>Ch.11~15)</a:t>
                      </a:r>
                      <a:endParaRPr lang="en-US" sz="1400" kern="0" spc="0" dirty="0">
                        <a:solidFill>
                          <a:srgbClr val="000000"/>
                        </a:solidFill>
                        <a:effectLst/>
                        <a:latin typeface="Calibri" panose="020F0502020204030204" pitchFamily="34" charset="0"/>
                        <a:ea typeface="+mn-ea"/>
                        <a:cs typeface="Calibri" panose="020F0502020204030204" pitchFamily="34" charset="0"/>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extLst>
                  <a:ext uri="{0D108BD9-81ED-4DB2-BD59-A6C34878D82A}">
                    <a16:rowId xmlns:a16="http://schemas.microsoft.com/office/drawing/2014/main" val="10006"/>
                  </a:ext>
                </a:extLst>
              </a:tr>
              <a:tr h="365041">
                <a:tc>
                  <a:txBody>
                    <a:bodyPr/>
                    <a:lstStyle/>
                    <a:p>
                      <a:pPr marL="0" marR="0" indent="0" algn="ctr" fontAlgn="base" latinLnBrk="0">
                        <a:lnSpc>
                          <a:spcPct val="120000"/>
                        </a:lnSpc>
                        <a:spcBef>
                          <a:spcPts val="0"/>
                        </a:spcBef>
                        <a:spcAft>
                          <a:spcPts val="0"/>
                        </a:spcAft>
                      </a:pPr>
                      <a:r>
                        <a:rPr lang="en-US" sz="1400" b="1" kern="0" spc="0" dirty="0" smtClean="0">
                          <a:solidFill>
                            <a:srgbClr val="000000"/>
                          </a:solidFill>
                          <a:effectLst/>
                          <a:latin typeface="Calibri" panose="020F0502020204030204" pitchFamily="34" charset="0"/>
                          <a:ea typeface="+mn-ea"/>
                          <a:cs typeface="Calibri" panose="020F0502020204030204" pitchFamily="34" charset="0"/>
                        </a:rPr>
                        <a:t>Targe</a:t>
                      </a:r>
                      <a:r>
                        <a:rPr lang="en-US" sz="1400" b="1" kern="0" spc="0" baseline="0" dirty="0" smtClean="0">
                          <a:solidFill>
                            <a:srgbClr val="000000"/>
                          </a:solidFill>
                          <a:effectLst/>
                          <a:latin typeface="Calibri" panose="020F0502020204030204" pitchFamily="34" charset="0"/>
                          <a:ea typeface="+mn-ea"/>
                          <a:cs typeface="Calibri" panose="020F0502020204030204" pitchFamily="34" charset="0"/>
                        </a:rPr>
                        <a:t>t output</a:t>
                      </a:r>
                      <a:endParaRPr lang="en-US" sz="1400" b="1" kern="0" spc="0" dirty="0">
                        <a:solidFill>
                          <a:srgbClr val="000000"/>
                        </a:solidFill>
                        <a:effectLst/>
                        <a:latin typeface="Calibri" panose="020F0502020204030204" pitchFamily="34" charset="0"/>
                        <a:ea typeface="+mn-ea"/>
                        <a:cs typeface="Calibri" panose="020F0502020204030204" pitchFamily="34" charset="0"/>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20000"/>
                        </a:lnSpc>
                        <a:spcBef>
                          <a:spcPts val="0"/>
                        </a:spcBef>
                        <a:spcAft>
                          <a:spcPts val="0"/>
                        </a:spcAft>
                      </a:pPr>
                      <a:r>
                        <a:rPr lang="en-US" altLang="ko-KR" sz="1400" kern="0" spc="0" dirty="0" smtClean="0">
                          <a:solidFill>
                            <a:srgbClr val="FF0000"/>
                          </a:solidFill>
                          <a:effectLst/>
                          <a:latin typeface="Calibri" panose="020F0502020204030204" pitchFamily="34" charset="0"/>
                          <a:ea typeface="+mn-ea"/>
                          <a:cs typeface="Calibri" panose="020F0502020204030204" pitchFamily="34" charset="0"/>
                        </a:rPr>
                        <a:t>Modified Total</a:t>
                      </a:r>
                      <a:r>
                        <a:rPr lang="en-US" altLang="ko-KR" sz="1400" kern="0" spc="0" baseline="0" dirty="0" smtClean="0">
                          <a:solidFill>
                            <a:srgbClr val="FF0000"/>
                          </a:solidFill>
                          <a:effectLst/>
                          <a:latin typeface="Calibri" panose="020F0502020204030204" pitchFamily="34" charset="0"/>
                          <a:ea typeface="+mn-ea"/>
                          <a:cs typeface="Calibri" panose="020F0502020204030204" pitchFamily="34" charset="0"/>
                        </a:rPr>
                        <a:t> </a:t>
                      </a:r>
                      <a:r>
                        <a:rPr lang="en-US" altLang="ko-KR" sz="1400" kern="0" spc="0" dirty="0" smtClean="0">
                          <a:solidFill>
                            <a:srgbClr val="FF0000"/>
                          </a:solidFill>
                          <a:effectLst/>
                          <a:latin typeface="Calibri" panose="020F0502020204030204" pitchFamily="34" charset="0"/>
                          <a:ea typeface="+mn-ea"/>
                          <a:cs typeface="Calibri" panose="020F0502020204030204" pitchFamily="34" charset="0"/>
                        </a:rPr>
                        <a:t>Cloud</a:t>
                      </a:r>
                      <a:r>
                        <a:rPr lang="en-US" altLang="ko-KR" sz="1400" kern="0" spc="0" baseline="0" dirty="0" smtClean="0">
                          <a:solidFill>
                            <a:srgbClr val="FF0000"/>
                          </a:solidFill>
                          <a:effectLst/>
                          <a:latin typeface="Calibri" panose="020F0502020204030204" pitchFamily="34" charset="0"/>
                          <a:ea typeface="+mn-ea"/>
                          <a:cs typeface="Calibri" panose="020F0502020204030204" pitchFamily="34" charset="0"/>
                        </a:rPr>
                        <a:t> </a:t>
                      </a:r>
                      <a:r>
                        <a:rPr lang="en-US" altLang="ko-KR" sz="1400" kern="0" spc="0" dirty="0" smtClean="0">
                          <a:solidFill>
                            <a:srgbClr val="FF0000"/>
                          </a:solidFill>
                          <a:effectLst/>
                          <a:latin typeface="Calibri" panose="020F0502020204030204" pitchFamily="34" charset="0"/>
                          <a:ea typeface="+mn-ea"/>
                          <a:cs typeface="Calibri" panose="020F0502020204030204" pitchFamily="34" charset="0"/>
                        </a:rPr>
                        <a:t>Cover</a:t>
                      </a:r>
                      <a:r>
                        <a:rPr lang="en-US" altLang="ko-KR" sz="1400" kern="0" spc="0" baseline="0" dirty="0" smtClean="0">
                          <a:solidFill>
                            <a:srgbClr val="FF0000"/>
                          </a:solidFill>
                          <a:effectLst/>
                          <a:latin typeface="Calibri" panose="020F0502020204030204" pitchFamily="34" charset="0"/>
                          <a:ea typeface="+mn-ea"/>
                          <a:cs typeface="Calibri" panose="020F0502020204030204" pitchFamily="34" charset="0"/>
                        </a:rPr>
                        <a:t> at </a:t>
                      </a:r>
                      <a:r>
                        <a:rPr lang="en-US" altLang="ko-KR" sz="1400" kern="0" spc="0" dirty="0" smtClean="0">
                          <a:solidFill>
                            <a:srgbClr val="FF0000"/>
                          </a:solidFill>
                          <a:effectLst/>
                          <a:latin typeface="Calibri" panose="020F0502020204030204" pitchFamily="34" charset="0"/>
                          <a:ea typeface="+mn-ea"/>
                          <a:cs typeface="Calibri" panose="020F0502020204030204" pitchFamily="34" charset="0"/>
                        </a:rPr>
                        <a:t>Ground</a:t>
                      </a:r>
                      <a:endParaRPr lang="en-US" sz="1400" kern="0" spc="0" dirty="0">
                        <a:solidFill>
                          <a:srgbClr val="FF0000"/>
                        </a:solidFill>
                        <a:effectLst/>
                        <a:latin typeface="Calibri" panose="020F0502020204030204" pitchFamily="34" charset="0"/>
                        <a:ea typeface="+mn-ea"/>
                        <a:cs typeface="Calibri" panose="020F0502020204030204" pitchFamily="34" charset="0"/>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20000"/>
                        </a:lnSpc>
                        <a:spcBef>
                          <a:spcPts val="0"/>
                        </a:spcBef>
                        <a:spcAft>
                          <a:spcPts val="0"/>
                        </a:spcAft>
                      </a:pPr>
                      <a:r>
                        <a:rPr lang="en-US" altLang="ko-KR" sz="1400" kern="0" spc="0" dirty="0" smtClean="0">
                          <a:solidFill>
                            <a:srgbClr val="000000"/>
                          </a:solidFill>
                          <a:effectLst/>
                          <a:latin typeface="Calibri" panose="020F0502020204030204" pitchFamily="34" charset="0"/>
                          <a:ea typeface="+mn-ea"/>
                          <a:cs typeface="Calibri" panose="020F0502020204030204" pitchFamily="34" charset="0"/>
                        </a:rPr>
                        <a:t>Total Cloud Cover</a:t>
                      </a:r>
                      <a:endParaRPr lang="en-US" sz="1400" kern="0" spc="0" dirty="0">
                        <a:solidFill>
                          <a:srgbClr val="000000"/>
                        </a:solidFill>
                        <a:effectLst/>
                        <a:latin typeface="Calibri" panose="020F0502020204030204" pitchFamily="34" charset="0"/>
                        <a:ea typeface="+mn-ea"/>
                        <a:cs typeface="Calibri" panose="020F0502020204030204" pitchFamily="34" charset="0"/>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07919730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30592</TotalTime>
  <Words>1521</Words>
  <Application>Microsoft Office PowerPoint</Application>
  <PresentationFormat>화면 슬라이드 쇼(4:3)</PresentationFormat>
  <Paragraphs>243</Paragraphs>
  <Slides>19</Slides>
  <Notes>19</Notes>
  <HiddenSlides>0</HiddenSlides>
  <MMClips>0</MMClips>
  <ScaleCrop>false</ScaleCrop>
  <HeadingPairs>
    <vt:vector size="6" baseType="variant">
      <vt:variant>
        <vt:lpstr>사용한 글꼴</vt:lpstr>
      </vt:variant>
      <vt:variant>
        <vt:i4>9</vt:i4>
      </vt:variant>
      <vt:variant>
        <vt:lpstr>테마</vt:lpstr>
      </vt:variant>
      <vt:variant>
        <vt:i4>1</vt:i4>
      </vt:variant>
      <vt:variant>
        <vt:lpstr>슬라이드 제목</vt:lpstr>
      </vt:variant>
      <vt:variant>
        <vt:i4>19</vt:i4>
      </vt:variant>
    </vt:vector>
  </HeadingPairs>
  <TitlesOfParts>
    <vt:vector size="29" baseType="lpstr">
      <vt:lpstr>HY견고딕</vt:lpstr>
      <vt:lpstr>MS Mincho</vt:lpstr>
      <vt:lpstr>굴림</vt:lpstr>
      <vt:lpstr>맑은 고딕</vt:lpstr>
      <vt:lpstr>Arial</vt:lpstr>
      <vt:lpstr>Calibri</vt:lpstr>
      <vt:lpstr>Century</vt:lpstr>
      <vt:lpstr>Times New Roman</vt:lpstr>
      <vt:lpstr>Wingdings</vt:lpstr>
      <vt:lpstr>Office 테마</vt:lpstr>
      <vt:lpstr>Satellite-based Total Cloud Cover retrieval to support automatic cloud amount measurement</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분석과1</dc:creator>
  <cp:lastModifiedBy>Geun-Hyeok Ryu</cp:lastModifiedBy>
  <cp:revision>663</cp:revision>
  <cp:lastPrinted>2017-02-22T04:21:25Z</cp:lastPrinted>
  <dcterms:created xsi:type="dcterms:W3CDTF">2016-09-23T04:33:29Z</dcterms:created>
  <dcterms:modified xsi:type="dcterms:W3CDTF">2018-09-18T00:16:49Z</dcterms:modified>
</cp:coreProperties>
</file>